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9" r:id="rId2"/>
    <p:sldMasterId id="2147483847" r:id="rId3"/>
    <p:sldMasterId id="2147483858" r:id="rId4"/>
  </p:sldMasterIdLst>
  <p:notesMasterIdLst>
    <p:notesMasterId r:id="rId36"/>
  </p:notesMasterIdLst>
  <p:handoutMasterIdLst>
    <p:handoutMasterId r:id="rId37"/>
  </p:handoutMasterIdLst>
  <p:sldIdLst>
    <p:sldId id="639" r:id="rId5"/>
    <p:sldId id="692" r:id="rId6"/>
    <p:sldId id="718" r:id="rId7"/>
    <p:sldId id="724" r:id="rId8"/>
    <p:sldId id="723" r:id="rId9"/>
    <p:sldId id="697" r:id="rId10"/>
    <p:sldId id="710" r:id="rId11"/>
    <p:sldId id="726" r:id="rId12"/>
    <p:sldId id="727" r:id="rId13"/>
    <p:sldId id="681" r:id="rId14"/>
    <p:sldId id="703" r:id="rId15"/>
    <p:sldId id="682" r:id="rId16"/>
    <p:sldId id="696" r:id="rId17"/>
    <p:sldId id="728" r:id="rId18"/>
    <p:sldId id="694" r:id="rId19"/>
    <p:sldId id="734" r:id="rId20"/>
    <p:sldId id="733" r:id="rId21"/>
    <p:sldId id="683" r:id="rId22"/>
    <p:sldId id="713" r:id="rId23"/>
    <p:sldId id="732" r:id="rId24"/>
    <p:sldId id="684" r:id="rId25"/>
    <p:sldId id="725" r:id="rId26"/>
    <p:sldId id="705" r:id="rId27"/>
    <p:sldId id="702" r:id="rId28"/>
    <p:sldId id="687" r:id="rId29"/>
    <p:sldId id="729" r:id="rId30"/>
    <p:sldId id="719" r:id="rId31"/>
    <p:sldId id="730" r:id="rId32"/>
    <p:sldId id="698" r:id="rId33"/>
    <p:sldId id="731" r:id="rId34"/>
    <p:sldId id="325" r:id="rId35"/>
  </p:sldIdLst>
  <p:sldSz cx="10693400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" userDrawn="1">
          <p15:clr>
            <a:srgbClr val="A4A3A4"/>
          </p15:clr>
        </p15:guide>
        <p15:guide id="2" pos="6543" userDrawn="1">
          <p15:clr>
            <a:srgbClr val="A4A3A4"/>
          </p15:clr>
        </p15:guide>
        <p15:guide id="3" orient="horz" pos="4581" userDrawn="1">
          <p15:clr>
            <a:srgbClr val="A4A3A4"/>
          </p15:clr>
        </p15:guide>
        <p15:guide id="4" pos="1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55F"/>
    <a:srgbClr val="853C0D"/>
    <a:srgbClr val="D8D806"/>
    <a:srgbClr val="FFB3B3"/>
    <a:srgbClr val="FFFF99"/>
    <a:srgbClr val="2B7C02"/>
    <a:srgbClr val="80FC9E"/>
    <a:srgbClr val="FFFF00"/>
    <a:srgbClr val="FFCDCD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6374" autoAdjust="0"/>
  </p:normalViewPr>
  <p:slideViewPr>
    <p:cSldViewPr snapToGrid="0">
      <p:cViewPr>
        <p:scale>
          <a:sx n="90" d="100"/>
          <a:sy n="90" d="100"/>
        </p:scale>
        <p:origin x="954" y="258"/>
      </p:cViewPr>
      <p:guideLst>
        <p:guide orient="horz" pos="159"/>
        <p:guide pos="6543"/>
        <p:guide orient="horz" pos="4581"/>
        <p:guide pos="17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7AE8991-85F6-4C7C-94F8-392D03830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576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1F97D6-BB22-4D5C-A47D-C9E5C9D99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489" y="3"/>
            <a:ext cx="2946575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1C60AA-0060-46D6-8C16-C4203B800C22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5BA280-CFCB-4257-9946-EDB21418E4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576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D4527F-5D06-4CCA-854B-AAA3A17BB0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489" y="9429753"/>
            <a:ext cx="2946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BA5D7F-D5BE-4307-8E37-4159EB42F2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EC65E38-20B2-414D-8FAE-42A9727C7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D9161D-7370-4C65-8DAA-E295387D0D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099" y="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22019-9916-4526-A478-120F6371CC14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CE164EB-5171-4E55-B335-B7AD6FD37E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1363"/>
            <a:ext cx="52705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3D16833-17FE-42B3-A3DF-7D1D6AA4E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606" y="4716467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4EE1F0-E5A6-4D15-8AE9-81403409F1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2F257-B756-45DC-B263-4CC1A2043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099" y="9429753"/>
            <a:ext cx="294495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D40E08F-8D72-4122-A2D5-6C672DC3DFD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671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19AEA195-4E9B-2DB2-92F1-63ACEEF0B7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D2B1E1F6-E024-76A1-EBE2-AF87B0711B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80701D49-ABE2-17B5-12DE-23537958A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E8C13-2168-42EA-A161-B45FF7520B36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Не рекомендуется употреблять алкогольные напитки для профилактики ССЗ. Безопасных доз алкоголя не существует. Употребляющим алкоголь людям, рекомендуется снизить его потребление. Потребление спиртных напитков не должно превышать 100 г в пересчете на этиловый спирт в неделю. Этот уровень одинаков для мужчин и для женщин. Употребление алкоголя в дозах, превышающих этот уровень, сопровождается сокращением продолжительности жизни. Пересчет этилового спирта в количество порций алкогольных напитков зависит от их вида и размера порции. Стандартные порции в разных странах отличаются, но как правило, в одной порции содержится от 8 до 14 г этилового спирта (12 г (18 мл) этанола приблизительно соответствует 330 мл пива (содержащего ≈5% этанола) или 150 мл вина (≈12% этанола), или 45 мл крепких напитков (≈40% этанола)). Согласно результатам эпидемиологических исследований, более высокое потребление алкоголя почти линейно связано с повышением риска всех подтипов МИ, ИБС, сердечной недостаточности (СН) и нескольких менее распространенных подтипов ССЗ, и почти логарифмически связано с более низким риском развития ИМ [256]. Более того, исследования с менделевской рандомизацией не подтверждают возможную </a:t>
            </a:r>
            <a:r>
              <a:rPr lang="ru-RU" dirty="0" err="1"/>
              <a:t>протективную</a:t>
            </a:r>
            <a:r>
              <a:rPr lang="ru-RU" dirty="0"/>
              <a:t> роль умеренных доз алкоголя в отношении АССЗ по сравнению с полным отказом от алкоголя, подтверждая, что самый низкий риск СС исходов наблюдается у лиц, не употребляющих алкоголь, и что любое его количество алкоголя способствует повышению АД и ИМТ [257, 258]. Эти данные ставят под сомнение концепцию об обязательном снижении риска ССЗ на фоне умеренного потребления алкогольных напитков.</a:t>
            </a: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Почти 50% избыточных случаев смерти вследствие </a:t>
            </a:r>
            <a:r>
              <a:rPr lang="ru-RU" dirty="0" err="1"/>
              <a:t>злоупотребления</a:t>
            </a:r>
            <a:r>
              <a:rPr lang="ru-RU" dirty="0"/>
              <a:t> алкоголем происходят из-за болезни, протекающей с </a:t>
            </a:r>
            <a:r>
              <a:rPr lang="ru-RU" dirty="0" err="1"/>
              <a:t>расстройством</a:t>
            </a:r>
            <a:r>
              <a:rPr lang="ru-RU" dirty="0"/>
              <a:t> кровообращения, а не болезни печени.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Дыхательная система аспирационная пневмония, синдром </a:t>
            </a:r>
            <a:r>
              <a:rPr lang="ru-RU" dirty="0" err="1"/>
              <a:t>обструктивного</a:t>
            </a:r>
            <a:r>
              <a:rPr lang="ru-RU" dirty="0"/>
              <a:t> апноэ сна, снижение защитных свойств легких против инфекции, острый респираторный </a:t>
            </a:r>
            <a:r>
              <a:rPr lang="ru-RU" dirty="0" err="1"/>
              <a:t>дистресс</a:t>
            </a:r>
            <a:r>
              <a:rPr lang="ru-RU" dirty="0"/>
              <a:t>-синдром</a:t>
            </a: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Не рекомендуется употреблять алкогольные напитки для профилактики ССЗ. Безопасных доз алкоголя не существует. Употребляющим алкоголь людям, рекомендуется снизить его потребление. Потребление спиртных напитков не должно превышать 100 г в пересчете на этиловый спирт в неделю. Этот уровень одинаков для мужчин и для женщин. Употребление алкоголя в дозах, превышающих этот уровень, сопровождается сокращением продолжительности жизни. Пересчет этилового спирта в количество порций алкогольных напитков зависит от их вида и размера порции. Стандартные порции в разных странах отличаются, но как правило, в одной порции содержится от 8 до 14 г этилового спирта (12 г (18 мл) этанола приблизительно соответствует 330 мл пива (содержащего ≈5% этанола) или 150 мл вина (≈12% этанола), или 45 мл крепких напитков (≈40% этанола)). Согласно результатам эпидемиологических исследований, более высокое потребление алкоголя почти линейно связано с повышением риска всех подтипов МИ, ИБС, сердечной недостаточности (СН) и нескольких менее распространенных подтипов ССЗ, и почти логарифмически связано с более низким риском развития ИМ [256]. Более того, исследования с менделевской рандомизацией не подтверждают возможную </a:t>
            </a:r>
            <a:r>
              <a:rPr lang="ru-RU" dirty="0" err="1"/>
              <a:t>протективную</a:t>
            </a:r>
            <a:r>
              <a:rPr lang="ru-RU" dirty="0"/>
              <a:t> роль умеренных доз алкоголя в отношении АССЗ по сравнению с полным отказом от алкоголя, подтверждая, что самый низкий риск СС исходов наблюдается у лиц, не употребляющих алкоголь, и что любое его количество алкоголя способствует повышению АД и ИМТ [257, 258]. Эти данные ставят под сомнение концепцию об обязательном снижении риска ССЗ на фоне умеренного потребления алкогольных напитков.</a:t>
            </a: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72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С помощью схемы</a:t>
            </a:r>
            <a:b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пациенту легче определить дозы употребленных алкогольных напитков.</a:t>
            </a:r>
          </a:p>
          <a:p>
            <a:pPr marL="285750" indent="-285750" eaLnBrk="1" hangingPunct="1">
              <a:lnSpc>
                <a:spcPct val="110000"/>
              </a:lnSpc>
              <a:spcBef>
                <a:spcPts val="1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Лучше выдать пациенту на руки.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Существуют убедительные доказательства, что отсутствие ФА увеличивает риск многих неблагоприятных состояний здоровья, включая серьезные НИЗ, такие как ИБС, С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В условиях пандемии COVID-19, пациенты с COVID-19, не имеющие постоянной ФА, имели больший риск госпитализации, пребывания в отделении интенсивной терапии и смертность, чем пациенты, которые соблюдали рекомендации по ФА [382, 382]. У здоровых лиц, регулярно занимающихся ФА, общая и сердечно-сосудистая смертность ниже на 20-30%, причем наблюдается доза-зависимый эффект [384]. Зависимость между частотой, скоростью, длительностью бега и смертностью имеет </a:t>
            </a:r>
            <a:r>
              <a:rPr lang="ru-RU" dirty="0" err="1"/>
              <a:t>Uобразный</a:t>
            </a:r>
            <a:r>
              <a:rPr lang="ru-RU" dirty="0"/>
              <a:t> характер: при легких и средних нагрузках смертность ниже, чем при сидячем образе жизни, при высоких нагрузках она уже существенно не различается [385]. Показано, что даже одна тренировка в неделю или активное проведение досуга может снизить смертность у пациентов ИБСД 2 типа, рак груди и толстой кишки, а также сокращает продолжительность жизни</a:t>
            </a: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3111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Существуют убедительные доказательства, что отсутствие ФА увеличивает риск многих неблагоприятных состояний здоровья, включая серьезные НИЗ, такие как ИБС, С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В условиях пандемии COVID-19, пациенты с COVID-19, не имеющие постоянной ФА, имели больший риск госпитализации, пребывания в отделении интенсивной терапии и смертность, чем пациенты, которые соблюдали рекомендации по ФА [382, 382]. У здоровых лиц, регулярно занимающихся ФА, общая и сердечно-сосудистая смертность ниже на 20-30%, причем наблюдается доза-зависимый эффект [384]. Зависимость между частотой, скоростью, длительностью бега и смертностью имеет </a:t>
            </a:r>
            <a:r>
              <a:rPr lang="ru-RU" dirty="0" err="1"/>
              <a:t>Uобразный</a:t>
            </a:r>
            <a:r>
              <a:rPr lang="ru-RU" dirty="0"/>
              <a:t> характер: при легких и средних нагрузках смертность ниже, чем при сидячем образе жизни, при высоких нагрузках она уже существенно не различается [385]. Показано, что даже одна тренировка в неделю или активное проведение досуга может снизить смертность у пациентов ИБСД 2 типа, рак груди и толстой кишки, а также сокращает продолжительность жизни</a:t>
            </a: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Сокращение потребления натрия может способствовать снижению САД в среднем на 5,8 мм рт. ст. у пациентов с АГ и на 1,9 мм </a:t>
            </a:r>
            <a:r>
              <a:rPr lang="ru-RU" dirty="0" err="1"/>
              <a:t>рт.ст</a:t>
            </a:r>
            <a:r>
              <a:rPr lang="ru-RU" dirty="0"/>
              <a:t>. у пациентов с нормальным АД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сокращение потребления пищевой соли на 2,5 г/сут. привело к снижению риска атеросклеротических ССО на 20%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В целом данные свидетельствует о целесообразности снижения потребления пищевой соли для профилактики ИБС и инсульта. Обсуждается возможность замены пищевой соли на пищевую соль с пониженным содержанием натрия (в том числе, содержащую калий и магний) с целью снижения АД, а также с целью снижения сердечно-с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Потребление соли можно сократить, ограничивая соль, соевый соус во время приготовления пищи; не выставляя соль на стол; </a:t>
            </a:r>
            <a:r>
              <a:rPr lang="ru-RU" dirty="0" err="1"/>
              <a:t>ограничивая</a:t>
            </a:r>
            <a:r>
              <a:rPr lang="ru-RU" dirty="0"/>
              <a:t> потребление соленых закусочных продуктов; выбирая продукты с более низким содержанием натрия.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Пищевые волокна. Овощи, фрукты, бобовые </a:t>
            </a:r>
            <a:r>
              <a:rPr lang="ru-RU" dirty="0" err="1"/>
              <a:t>Метаанализ</a:t>
            </a:r>
            <a:r>
              <a:rPr lang="ru-RU" dirty="0"/>
              <a:t> исследований, проведенных в 8 странах Европы (EPIC-</a:t>
            </a:r>
            <a:r>
              <a:rPr lang="ru-RU" dirty="0" err="1"/>
              <a:t>Heartstudy</a:t>
            </a:r>
            <a:r>
              <a:rPr lang="ru-RU" dirty="0"/>
              <a:t>), показал, что дополнительный прием каждой порции фруктов (77 грамм) и овощей (80 грамм) в день снижал риск ИБС на 4% и МИ на 5% [273], в то же время не наблюдалось дальнейшего снижения общей смертности при приеме более 5 порций овощей и фруктов в день [274]. В другом </a:t>
            </a:r>
            <a:r>
              <a:rPr lang="ru-RU" dirty="0" err="1"/>
              <a:t>метаанализе</a:t>
            </a:r>
            <a:r>
              <a:rPr lang="ru-RU" dirty="0"/>
              <a:t> установлено уменьшение риска инсульта на 11% при употреблении 3- 5 порций фруктов и овощей в день и на 26% при употреблении более чем 5 порций (по сравнению с употреблением менее 3 порций) [275, 276]. Одна порция зернобобовых в день уменьшает уровень ХС ЛНП (на 0,2 </a:t>
            </a:r>
            <a:r>
              <a:rPr lang="ru-RU" dirty="0" err="1"/>
              <a:t>ммоль</a:t>
            </a:r>
            <a:r>
              <a:rPr lang="ru-RU" dirty="0"/>
              <a:t>/л) и снижает риск ИБС [277, 278]. В овощах и фруктах содержатся витамины группы В, С и минералы: магний, калий и кальций, влияющие на обмен веществ и сосудистую стенку, а также </a:t>
            </a:r>
            <a:r>
              <a:rPr lang="ru-RU" dirty="0" err="1"/>
              <a:t>станолы</a:t>
            </a:r>
            <a:r>
              <a:rPr lang="ru-RU" dirty="0"/>
              <a:t> и </a:t>
            </a:r>
            <a:r>
              <a:rPr lang="ru-RU" dirty="0" err="1"/>
              <a:t>стеролы</a:t>
            </a:r>
            <a:r>
              <a:rPr lang="ru-RU" dirty="0"/>
              <a:t>, которые конкурируют с ХС в процессе всасывания из кишечника. Рекомендуемая суточная норма </a:t>
            </a:r>
            <a:r>
              <a:rPr lang="ru-RU" dirty="0" err="1"/>
              <a:t>станолов</a:t>
            </a:r>
            <a:r>
              <a:rPr lang="ru-RU" dirty="0"/>
              <a:t> и </a:t>
            </a:r>
            <a:r>
              <a:rPr lang="ru-RU" dirty="0" err="1"/>
              <a:t>стеролов</a:t>
            </a:r>
            <a:r>
              <a:rPr lang="ru-RU" dirty="0"/>
              <a:t> 300 мг, со специализированными пищевыми продуктами – до 2 г. Овощи и фрукты являются основными поставщиками растительных пищевых волокон: до 2 г на 100 г продукта, в ягодах чуть больше – 3-5 г на 100 г продукта, в сухофруктах – 5- 7 г на 100 г продукта. Особенно много пищевых волокон, как растворимых, так и нерастворимых, в бобовых, например, фасоли (10 г на 100 г продукта) [279, 280]. Растворимые пищевые волокна (пектин, камедь) тормозят всасывание и выводят из организма ХС и токсические вещества. А нерастворимая клетчатка (целлюлоза, гемицеллюлоза), содержащаяся в отрубях, снижает </a:t>
            </a:r>
            <a:r>
              <a:rPr lang="ru-RU" dirty="0" err="1"/>
              <a:t>постпрандиальную</a:t>
            </a:r>
            <a:r>
              <a:rPr lang="ru-RU" dirty="0"/>
              <a:t> гипергликемия. Пищевые волокна поступают и из зерновых продуктов – хлеба и каш [21, 281, 282]. Каждое увеличение потребления пищевых волокон на 7 г/сут. приводит к снижению риска ИБС на 9% (отношение рисков (ОР) 0,91) [283]. Увеличение потребления пищевых волокон на 10 г в день связано с уменьшением риска МИ на 16% (ОР 0,84) и риска СД 2 типа на 6% (ОР 0,94) [284, 285]. Высокий уровень потребления пищевых волокон может способствовать уменьшению </a:t>
            </a:r>
            <a:r>
              <a:rPr lang="ru-RU" dirty="0" err="1"/>
              <a:t>постпрандиальной</a:t>
            </a:r>
            <a:r>
              <a:rPr lang="ru-RU" dirty="0"/>
              <a:t> гипергликемии после приема пищи с высоким содержанием углеводов, а также к снижению уровня ТГ [285]. Потребление калия, например, в составе фруктов и овощей, благоприятно влияет на уровни АД и снижает риск инсульта (ОР 0,76) [286]</a:t>
            </a:r>
            <a:r>
              <a:rPr lang="ru-RU" dirty="0" err="1"/>
              <a:t>осудистых</a:t>
            </a:r>
            <a:r>
              <a:rPr lang="ru-RU" dirty="0"/>
              <a:t> катастроф в популяции высокого риска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В обсервационных исследованиях показано, что риск АССЗ снижается при приеме витаминов A и E. Однако интервенционные исследования не подтвердили эти данные. Кроме того, по результатам клинических исследований назначение витаминов группы B (B6, фолиевая кислота и B12), C и D не оказывало положительного влияния [287, 288]. За счет содержания пищевых волокон в виде нерастворимой целлюлозы и гемицеллюлозы </a:t>
            </a:r>
            <a:r>
              <a:rPr lang="ru-RU" dirty="0" err="1"/>
              <a:t>цельнозерновые</a:t>
            </a:r>
            <a:r>
              <a:rPr lang="ru-RU" dirty="0"/>
              <a:t> продукты обладают низким гликемическим индексом и не повышают резко уровень сахара крови. Пищевые волокна (особенно водорастворимые δ-</a:t>
            </a:r>
            <a:r>
              <a:rPr lang="ru-RU" dirty="0" err="1"/>
              <a:t>глюканы</a:t>
            </a:r>
            <a:r>
              <a:rPr lang="ru-RU" dirty="0"/>
              <a:t> овса и ячменя) уменьшают всасывание ХС, кроме того за счет усиления моторики желудочно-кишечного тракта и желчегонного эффекта, они способствуют выведению холестерина из организма. </a:t>
            </a:r>
            <a:r>
              <a:rPr lang="ru-RU" dirty="0" err="1"/>
              <a:t>Цельнозерновые</a:t>
            </a:r>
            <a:r>
              <a:rPr lang="ru-RU" dirty="0"/>
              <a:t> продукты являются источником необходимых организму растительных белков, а также сложных углеводов за счет содержащегося в них крахмала. Богатые витаминами клеточные оболочки цельных зерен снабжают организм витаминами группы В, которые играют важную роль в обменных процессах и функционировании сердечно-сосудистой и нервной систем [21]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Для увеличения потребления фруктов и овощей рекомендуется всегда включать в свои блюда овощи; употреблять на перекусы фрукты и сырые овощи; разнообразить фрукты и овощи и употреблять их по сезону</a:t>
            </a: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12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45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72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3588" y="741363"/>
            <a:ext cx="527050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E08F-8D72-4122-A2D5-6C672DC3DFDC}" type="slidenum">
              <a:rPr lang="ru-RU" altLang="ru-RU" smtClean="0"/>
              <a:pPr/>
              <a:t>31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0513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3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3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3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Потребление табака – один из ведущих предотвратимых ФР НИЗ, обусловливающих 87% смертности населения в России [172]. Курение – вторая, после повышенного систолического АД (САД), причина преждевременной смертности и инвалидности во всем мире [173]. Согласно отчета ВОЗ о глобальной табачной эпидемии, около 7 миллионов смертей ежегодно происходит от болезней, связанных с потреблением табака [174]. Ожидаемая продолжительность жизни курильщиков на 20 лет меньше, чем у некурящих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Курение вносит существенный вклад в развитие и прогрессирование ССЗ, включая ИБС, ишемический инсульт (ИИ) и ЗПА [177]. У курящих пациентов риск развития острого ИМ и цереброваскулярных заболеваний выше более чем в 2 раза, риск ХСН – в 5 раз, риск 44 смерти от этих болезней – в 2-4 раза. Риск развития и смерти от ССЗ повышается с увеличением интенсивности курения и существенно снижается при отказе от курения в возрасте до 45 лет [178]. У курильщиков моложе 50 лет риск ССЗ в 5 раз выше, чем у некурящих [32]. Женщины более чувствительны к воздействию табачного дыма [33]. Риск преждевременной смерти от ИБС среди курящих мужчин в возрасте 40-59 лет и женщин в возрасте 30-69 лет в 3 раза выше по сравнению с некурящими [179].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Нет «безопасных» доз потребления табака. Результаты крупного </a:t>
            </a:r>
            <a:r>
              <a:rPr lang="ru-RU" dirty="0" err="1"/>
              <a:t>метаанализа</a:t>
            </a:r>
            <a:r>
              <a:rPr lang="ru-RU" dirty="0"/>
              <a:t> показали, что при курении даже одной сигареты в день риск развития ИБС повышается у мужчин на 48%, у женщин – на 57%, а риск развития мозгового инсульта (МИ) – на 25% и на 31%, соответственно [186]. Курение меньшего количества сигарет в день, но в течение более продолжительного времени более опасно, чем более интенсивное курение за более короткий период времени [187].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Опасно не только активное, но и пассивное курение. Некоторые компоненты вторичного и третичного табачного дыма оказывают выраженное токсическое воздействие: даже небольшой, 30-минутный период пассивного вдыхания табачного дыма оказывает пагубное влияние на функцию эндотелия и повышает риск острых коронарных событий и госпитализаций [188]. Показана связь между пассивным курением и риском МИ: увеличение риска на 20-30% с вероятной доза-эффект зависимостью [189]. Курение опасно в любой форме, включая потребление бездымного табака [34] и новых форм потребления никотина и табака, коими являются ЭС, </a:t>
            </a:r>
            <a:r>
              <a:rPr lang="ru-RU" dirty="0" err="1"/>
              <a:t>вейпы</a:t>
            </a:r>
            <a:r>
              <a:rPr lang="ru-RU" dirty="0"/>
              <a:t> и продукты нагревания табака, в том числе с точки зрения риска развития ССЗ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Отказ от курения – самый </a:t>
            </a:r>
            <a:r>
              <a:rPr lang="ru-RU" dirty="0" err="1"/>
              <a:t>затратно</a:t>
            </a:r>
            <a:r>
              <a:rPr lang="ru-RU" dirty="0"/>
              <a:t>-эффективный подход в профилактике и лечении кардиоваскулярных заболеваний. Отказ от курения обеспечивает снижение риска ИБС, острых и повторных ИМ, МИ, других НИЗ. Эта мера приводит к существенному увеличению продолжительности жизни пациентов [192-195]. Прекращение курения уже на первом году после отказа способствует снижению риска смерти от ССЗ на 50%, в то время как пожизненный прием гипотензивных или </a:t>
            </a:r>
            <a:r>
              <a:rPr lang="ru-RU" dirty="0" err="1"/>
              <a:t>гиполипидемических</a:t>
            </a:r>
            <a:r>
              <a:rPr lang="ru-RU" dirty="0"/>
              <a:t> препаратов – только на 25- 35% и 25-42%, соответственно [195]. Прекращение курения после перенесенного ИМ – самая эффективная профилактическая мера для благоприятного прогноза заболевания: выживаемость на 64% выше, чем у продолжавших курить (95% доверительный интервал (ДИ) 0,58-0,71) [196]. Риск смерти от ИМ начинает быстро сокращаться после отказа от курения: риск повторного инфаркта снижается уже в течение первых 6 месяцев [197]. Прекращение курения в течение трех недель после </a:t>
            </a:r>
            <a:r>
              <a:rPr lang="ru-RU" dirty="0" err="1"/>
              <a:t>тромболитической</a:t>
            </a:r>
            <a:r>
              <a:rPr lang="ru-RU" dirty="0"/>
              <a:t> терапии, ЧКВ или АКШ приравнивает риск повторного инфаркта к риску никогда не куривших [198].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4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Потребление табака – один из ведущих предотвратимых ФР НИЗ, обусловливающих 87% смертности населения в России [172]. Курение – вторая, после повышенного систолического АД (САД), причина преждевременной смертности и инвалидности во всем мире [173]. Согласно отчета ВОЗ о глобальной табачной эпидемии, около 7 миллионов смертей ежегодно происходит от болезней, связанных с потреблением табака [174]. Ожидаемая продолжительность жизни курильщиков на 20 лет меньше, чем у некурящих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Курение вносит существенный вклад в развитие и прогрессирование ССЗ, включая ИБС, ишемический инсульт (ИИ) и ЗПА [177]. У курящих пациентов риск развития острого ИМ и цереброваскулярных заболеваний выше более чем в 2 раза, риск ХСН – в 5 раз, риск 44 смерти от этих болезней – в 2-4 раза. Риск развития и смерти от ССЗ повышается с увеличением интенсивности курения и существенно снижается при отказе от курения в возрасте до 45 лет [178]. У курильщиков моложе 50 лет риск ССЗ в 5 раз выше, чем у некурящих [32]. Женщины более чувствительны к воздействию табачного дыма [33]. Риск преждевременной смерти от ИБС среди курящих мужчин в возрасте 40-59 лет и женщин в возрасте 30-69 лет в 3 раза выше по сравнению с некурящими [179].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Нет «безопасных» доз потребления табака. Результаты крупного </a:t>
            </a:r>
            <a:r>
              <a:rPr lang="ru-RU" dirty="0" err="1"/>
              <a:t>метаанализа</a:t>
            </a:r>
            <a:r>
              <a:rPr lang="ru-RU" dirty="0"/>
              <a:t> показали, что при курении даже одной сигареты в день риск развития ИБС повышается у мужчин на 48%, у женщин – на 57%, а риск развития мозгового инсульта (МИ) – на 25% и на 31%, соответственно [186]. Курение меньшего количества сигарет в день, но в течение более продолжительного времени более опасно, чем более интенсивное курение за более короткий период времени [187].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Опасно не только активное, но и пассивное курение. Некоторые компоненты вторичного и третичного табачного дыма оказывают выраженное токсическое воздействие: даже небольшой, 30-минутный период пассивного вдыхания табачного дыма оказывает пагубное влияние на функцию эндотелия и повышает риск острых коронарных событий и госпитализаций [188]. Показана связь между пассивным курением и риском МИ: увеличение риска на 20-30% с вероятной доза-эффект зависимостью [189]. Курение опасно в любой форме, включая потребление бездымного табака [34] и новых форм потребления никотина и табака, коими являются ЭС, </a:t>
            </a:r>
            <a:r>
              <a:rPr lang="ru-RU" dirty="0" err="1"/>
              <a:t>вейпы</a:t>
            </a:r>
            <a:r>
              <a:rPr lang="ru-RU" dirty="0"/>
              <a:t> и продукты нагревания табака, в том числе с точки зрения риска развития ССЗ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Отказ от курения – самый </a:t>
            </a:r>
            <a:r>
              <a:rPr lang="ru-RU" dirty="0" err="1"/>
              <a:t>затратно</a:t>
            </a:r>
            <a:r>
              <a:rPr lang="ru-RU" dirty="0"/>
              <a:t>-эффективный подход в профилактике и лечении кардиоваскулярных заболеваний. Отказ от курения обеспечивает снижение риска ИБС, острых и повторных ИМ, МИ, других НИЗ. Эта мера приводит к существенному увеличению продолжительности жизни пациентов [192-195]. Прекращение курения уже на первом году после отказа способствует снижению риска смерти от ССЗ на 50%, в то время как пожизненный прием гипотензивных или </a:t>
            </a:r>
            <a:r>
              <a:rPr lang="ru-RU" dirty="0" err="1"/>
              <a:t>гиполипидемических</a:t>
            </a:r>
            <a:r>
              <a:rPr lang="ru-RU" dirty="0"/>
              <a:t> препаратов – только на 25- 35% и 25-42%, соответственно [195]. Прекращение курения после перенесенного ИМ – самая эффективная профилактическая мера для благоприятного прогноза заболевания: выживаемость на 64% выше, чем у продолжавших курить (95% доверительный интервал (ДИ) 0,58-0,71) [196]. Риск смерти от ИМ начинает быстро сокращаться после отказа от курения: риск повторного инфаркта снижается уже в течение первых 6 месяцев [197]. Прекращение курения в течение трех недель после </a:t>
            </a:r>
            <a:r>
              <a:rPr lang="ru-RU" dirty="0" err="1"/>
              <a:t>тромболитической</a:t>
            </a:r>
            <a:r>
              <a:rPr lang="ru-RU" dirty="0"/>
              <a:t> терапии, ЧКВ или АКШ приравнивает риск повторного инфаркта к риску никогда не куривших [198].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9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2A53097F-6B85-401F-8555-436B42643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741363"/>
            <a:ext cx="52705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326509-AA7C-4460-B216-EDBCF40B1E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Потребление табака – один из ведущих предотвратимых ФР НИЗ, обусловливающих 87% смертности населения в России [172]. Курение – вторая, после повышенного систолического АД (САД), причина преждевременной смертности и инвалидности во всем мире [173]. Согласно отчета ВОЗ о глобальной табачной эпидемии, около 7 миллионов смертей ежегодно происходит от болезней, связанных с потреблением табака [174]. Ожидаемая продолжительность жизни курильщиков на 20 лет меньше, чем у некурящих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Курение вносит существенный вклад в развитие и прогрессирование ССЗ, включая ИБС, ишемический инсульт (ИИ) и ЗПА [177]. У курящих пациентов риск развития острого ИМ и цереброваскулярных заболеваний выше более чем в 2 раза, риск ХСН – в 5 раз, риск 44 смерти от этих болезней – в 2-4 раза. Риск развития и смерти от ССЗ повышается с увеличением интенсивности курения и существенно снижается при отказе от курения в возрасте до 45 лет [178]. У курильщиков моложе 50 лет риск ССЗ в 5 раз выше, чем у некурящих [32]. Женщины более чувствительны к воздействию табачного дыма [33]. Риск преждевременной смерти от ИБС среди курящих мужчин в возрасте 40-59 лет и женщин в возрасте 30-69 лет в 3 раза выше по сравнению с некурящими [179].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Нет «безопасных» доз потребления табака. Результаты крупного </a:t>
            </a:r>
            <a:r>
              <a:rPr lang="ru-RU" dirty="0" err="1"/>
              <a:t>метаанализа</a:t>
            </a:r>
            <a:r>
              <a:rPr lang="ru-RU" dirty="0"/>
              <a:t> показали, что при курении даже одной сигареты в день риск развития ИБС повышается у мужчин на 48%, у женщин – на 57%, а риск развития мозгового инсульта (МИ) – на 25% и на 31%, соответственно [186]. Курение меньшего количества сигарет в день, но в течение более продолжительного времени более опасно, чем более интенсивное курение за более короткий период времени [187].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Опасно не только активное, но и пассивное курение. Некоторые компоненты вторичного и третичного табачного дыма оказывают выраженное токсическое воздействие: даже небольшой, 30-минутный период пассивного вдыхания табачного дыма оказывает пагубное влияние на функцию эндотелия и повышает риск острых коронарных событий и госпитализаций [188]. Показана связь между пассивным курением и риском МИ: увеличение риска на 20-30% с вероятной доза-эффект зависимостью [189]. Курение опасно в любой форме, включая потребление бездымного табака [34] и новых форм потребления никотина и табака, коими являются ЭС, </a:t>
            </a:r>
            <a:r>
              <a:rPr lang="ru-RU" dirty="0" err="1"/>
              <a:t>вейпы</a:t>
            </a:r>
            <a:r>
              <a:rPr lang="ru-RU" dirty="0"/>
              <a:t> и продукты нагревания табака, в том числе с точки зрения риска развития ССЗ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Отказ от курения – самый </a:t>
            </a:r>
            <a:r>
              <a:rPr lang="ru-RU" dirty="0" err="1"/>
              <a:t>затратно</a:t>
            </a:r>
            <a:r>
              <a:rPr lang="ru-RU" dirty="0"/>
              <a:t>-эффективный подход в профилактике и лечении кардиоваскулярных заболеваний. Отказ от курения обеспечивает снижение риска ИБС, острых и повторных ИМ, МИ, других НИЗ. Эта мера приводит к существенному увеличению продолжительности жизни пациентов [192-195]. Прекращение курения уже на первом году после отказа способствует снижению риска смерти от ССЗ на 50%, в то время как пожизненный прием гипотензивных или </a:t>
            </a:r>
            <a:r>
              <a:rPr lang="ru-RU" dirty="0" err="1"/>
              <a:t>гиполипидемических</a:t>
            </a:r>
            <a:r>
              <a:rPr lang="ru-RU" dirty="0"/>
              <a:t> препаратов – только на 25- 35% и 25-42%, соответственно [195]. Прекращение курения после перенесенного ИМ – самая эффективная профилактическая мера для благоприятного прогноза заболевания: выживаемость на 64% выше, чем у продолжавших курить (95% доверительный интервал (ДИ) 0,58-0,71) [196]. Риск смерти от ИМ начинает быстро сокращаться после отказа от курения: риск повторного инфаркта снижается уже в течение первых 6 месяцев [197]. Прекращение курения в течение трех недель после </a:t>
            </a:r>
            <a:r>
              <a:rPr lang="ru-RU" dirty="0" err="1"/>
              <a:t>тромболитической</a:t>
            </a:r>
            <a:r>
              <a:rPr lang="ru-RU" dirty="0"/>
              <a:t> терапии, ЧКВ или АКШ приравнивает риск повторного инфаркта к риску никогда не куривших [198].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2C618297-585B-42E0-B902-4C83A2CF5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728D4A-A731-447A-836C-CA694AFB8D55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CC0BB-E46B-4B0D-A8D4-865673D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23B5-FF20-4FFA-829F-EC3041142BEE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345D2-8FA2-4270-8230-5E776183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5B4B1-1D94-4CD5-982D-62149085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283EA-E20F-4F49-AF01-73A243D0B8D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979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EF12C-30B6-402E-B023-C1A77438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3491-A57B-4EA0-8CFC-272DB05FCA52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92108-E136-4D0F-AA69-2B59E511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F9D9C-CBC1-44E2-B6F5-BC6340AA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10050-669F-42B0-8581-4AB69F95C9B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902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7" y="302806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DD1EE-105A-46DB-88C9-43A3265A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51CE-C9D8-405C-AD15-ECB627DD7B26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D9FBE-3F31-482D-A444-6C823F0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12ED0-415E-437E-80E9-FE58C61E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2B025-DC22-4F18-B027-025272B153A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976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CC0BB-E46B-4B0D-A8D4-865673D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23B5-FF20-4FFA-829F-EC3041142B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345D2-8FA2-4270-8230-5E776183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5B4B1-1D94-4CD5-982D-62149085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283EA-E20F-4F49-AF01-73A243D0B8D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20570-AEE3-4BF1-8401-9B850975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4AE5-B13F-4B93-9E8A-B17FB4EB4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B5F44-B196-42E5-9E1A-BE327019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52E6A-627B-4968-B052-30408E4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4BA35-F400-453F-99A6-CB3DBBE579F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20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31050-30EA-403D-B840-2FA5AFEF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6F1B-2967-4E97-BADE-32943F7FAE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810B2-E0AB-45F8-884C-CF045680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123B9-45FF-4B44-A171-4E626442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40E7-686D-4322-8E32-E8E90DD035B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592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7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7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B240218-6123-4D1E-B880-F6F428A8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35C5-9B02-4F36-B998-BC3C823BE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030E787-6181-4A85-BE68-B3DEA07E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44921B0-81D2-484F-812F-4C45D4FC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B8F5-6EB1-474C-8930-4939CE06A4A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9388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692535"/>
            <a:ext cx="4724775" cy="705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2" y="2397901"/>
            <a:ext cx="4724775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535"/>
            <a:ext cx="4726631" cy="705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4" y="2397901"/>
            <a:ext cx="4726631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12E1CEF-047D-4E97-90EB-13D0ACB4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47BB-14CE-4826-A137-C7CA171D7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8A90D28-330B-449C-8020-AD88BE4E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D087D34-AD8D-4FFA-8B2B-5106F444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DDF49-C5BD-40CE-A379-EA5DEAEC37B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824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033FA82-B41B-4CB3-AFC3-EDBFA7F1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4068-7A22-4A1B-B410-A28E09261F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71F9CA4-C08D-49BD-9E59-36972732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2E53142-E5D4-48E1-8E75-516C7A79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CC3CB-0AAD-4E71-B6F7-8BC53B243D8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392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D2E4353-DC14-456E-88FC-79BDEAE5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924C-4C59-4125-8B41-2090AB0435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DDCEBB2-3C3A-4623-979D-E50554EB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7AC2735-028E-45E1-B7E4-C2AC0221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18692-4BB0-4DDA-9C3C-653680CBF3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8945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3"/>
            <a:ext cx="3518055" cy="12812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4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8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23DB113-5365-4B9C-A060-38BC868B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F024-66D7-4ECD-9E46-58DA3F7167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BDACAC5-DFE0-4EAC-81F6-F8E09F9F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8A39764-79AA-40E7-87AD-317AA988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776A3-27CF-46E2-BA30-6F9A1788DCC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26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20570-AEE3-4BF1-8401-9B850975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4AE5-B13F-4B93-9E8A-B17FB4EB41C2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B5F44-B196-42E5-9E1A-BE327019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52E6A-627B-4968-B052-30408E4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4BA35-F400-453F-99A6-CB3DBBE579F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5671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8"/>
            <a:ext cx="6416040" cy="6248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3"/>
            <a:ext cx="6416040" cy="887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AFB6CC8-DB7A-4B38-992C-38C90F58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84DB-E404-4566-98C9-1D47393182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BA7630-3FC6-4140-BE19-8D7B760C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BF83AA-3893-4EF8-8119-2AD6141C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B994-9ADE-4766-B7FE-22EF1257B52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1410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EF12C-30B6-402E-B023-C1A77438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3491-A57B-4EA0-8CFC-272DB05FC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92108-E136-4D0F-AA69-2B59E511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F9D9C-CBC1-44E2-B6F5-BC6340AA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10050-669F-42B0-8581-4AB69F95C9B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5305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7" y="302806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DD1EE-105A-46DB-88C9-43A3265A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51CE-C9D8-405C-AD15-ECB627DD7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D9FBE-3F31-482D-A444-6C823F0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12ED0-415E-437E-80E9-FE58C61E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2B025-DC22-4F18-B027-025272B153A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4109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826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2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67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420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881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760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762" y="374326"/>
            <a:ext cx="10150658" cy="7985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262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31050-30EA-403D-B840-2FA5AFEF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6F1B-2967-4E97-BADE-32943F7FAE31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810B2-E0AB-45F8-884C-CF045680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123B9-45FF-4B44-A171-4E626442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40E7-686D-4322-8E32-E8E90DD035B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329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42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935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5184870"/>
            <a:ext cx="10693400" cy="237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536254"/>
            <a:ext cx="3561660" cy="3648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61660" y="1536254"/>
            <a:ext cx="3573509" cy="3648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131740" y="1536254"/>
            <a:ext cx="3561660" cy="3648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62" y="374326"/>
            <a:ext cx="10150658" cy="7985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33306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5177759" cy="7561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85142" y="1609183"/>
            <a:ext cx="2255075" cy="2530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7876" y="1609183"/>
            <a:ext cx="2255075" cy="2530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862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762" y="374326"/>
            <a:ext cx="10150658" cy="7985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92124" y="2006951"/>
            <a:ext cx="2189443" cy="4668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092041" y="2006951"/>
            <a:ext cx="2189443" cy="4668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91959" y="2006951"/>
            <a:ext cx="2189443" cy="4668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91876" y="2006951"/>
            <a:ext cx="2189443" cy="4668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9003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2" y="7008175"/>
            <a:ext cx="2495127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D678A63-439E-4ACD-A2A1-5ACCCEC8A2F6}" type="datetimeFigureOut">
              <a:rPr lang="ru-RU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04.04.2023</a:t>
            </a:fld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5"/>
            <a:ext cx="3386243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5D5830A-1143-47BF-8057-33B287EBDB87}" type="slidenum">
              <a:rPr lang="ru-RU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60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2" y="7008175"/>
            <a:ext cx="2495127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D678A63-439E-4ACD-A2A1-5ACCCEC8A2F6}" type="datetimeFigureOut">
              <a:rPr lang="ru-RU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04.04.2023</a:t>
            </a:fld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79" y="7008175"/>
            <a:ext cx="3386243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5D5830A-1143-47BF-8057-33B287EBDB87}" type="slidenum">
              <a:rPr lang="ru-RU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8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2" y="7008175"/>
            <a:ext cx="2495127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D678A63-439E-4ACD-A2A1-5ACCCEC8A2F6}" type="datetimeFigureOut">
              <a:rPr lang="ru-RU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04.04.2023</a:t>
            </a:fld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7008175"/>
            <a:ext cx="3386243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5D5830A-1143-47BF-8057-33B287EBDB87}" type="slidenum">
              <a:rPr lang="ru-RU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27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56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0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7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7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B240218-6123-4D1E-B880-F6F428A8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35C5-9B02-4F36-B998-BC3C823BE592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030E787-6181-4A85-BE68-B3DEA07E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44921B0-81D2-484F-812F-4C45D4FC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B8F5-6EB1-474C-8930-4939CE06A4A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5965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97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25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57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65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31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71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5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2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2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692535"/>
            <a:ext cx="4724775" cy="705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2" y="2397901"/>
            <a:ext cx="4724775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535"/>
            <a:ext cx="4726631" cy="7053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4" y="2397901"/>
            <a:ext cx="4726631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12E1CEF-047D-4E97-90EB-13D0ACB4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47BB-14CE-4826-A137-C7CA171D7AFA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8A90D28-330B-449C-8020-AD88BE4E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D087D34-AD8D-4FFA-8B2B-5106F444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DDF49-C5BD-40CE-A379-EA5DEAEC37B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806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033FA82-B41B-4CB3-AFC3-EDBFA7F1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4068-7A22-4A1B-B410-A28E09261FD5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71F9CA4-C08D-49BD-9E59-36972732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2E53142-E5D4-48E1-8E75-516C7A79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CC3CB-0AAD-4E71-B6F7-8BC53B243D8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822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D2E4353-DC14-456E-88FC-79BDEAE5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924C-4C59-4125-8B41-2090AB0435DE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DDCEBB2-3C3A-4623-979D-E50554EB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7AC2735-028E-45E1-B7E4-C2AC0221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18692-4BB0-4DDA-9C3C-653680CBF3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95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3"/>
            <a:ext cx="3518055" cy="12812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4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8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23DB113-5365-4B9C-A060-38BC868B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F024-66D7-4ECD-9E46-58DA3F71677E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BDACAC5-DFE0-4EAC-81F6-F8E09F9F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8A39764-79AA-40E7-87AD-317AA988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776A3-27CF-46E2-BA30-6F9A1788DCC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76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8"/>
            <a:ext cx="6416040" cy="6248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3"/>
            <a:ext cx="6416040" cy="887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AFB6CC8-DB7A-4B38-992C-38C90F58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84DB-E404-4566-98C9-1D4739318238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BA7630-3FC6-4140-BE19-8D7B760C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BF83AA-3893-4EF8-8119-2AD6141C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B994-9ADE-4766-B7FE-22EF1257B52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38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D68327B-0354-4A49-BB16-E1FF5ED12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05ABFD1-0149-4FCD-B897-AE5397B9B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670" y="1764297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EB32E8-5F28-42DE-9249-80D7980AE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672" y="7008176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3ABADD-CEEE-4031-88F9-122672025A38}" type="datetimeFigureOut">
              <a:rPr lang="ru-RU"/>
              <a:pPr>
                <a:defRPr/>
              </a:pPr>
              <a:t>04.04.2023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F64D9-5AEB-41CD-B5D8-B00B64BBF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3579" y="7008176"/>
            <a:ext cx="33862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39BA5-48F1-4990-BF91-666DF0A53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048652-2E5B-4BCC-A4AC-8E613E91201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D68327B-0354-4A49-BB16-E1FF5ED12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05ABFD1-0149-4FCD-B897-AE5397B9B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670" y="1764297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EB32E8-5F28-42DE-9249-80D7980AE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672" y="7008176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3ABADD-CEEE-4031-88F9-122672025A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F64D9-5AEB-41CD-B5D8-B00B64BBF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3579" y="7008176"/>
            <a:ext cx="33862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39BA5-48F1-4990-BF91-666DF0A53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048652-2E5B-4BCC-A4AC-8E613E91201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105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31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5" r:id="rId7"/>
    <p:sldLayoutId id="2147483856" r:id="rId8"/>
    <p:sldLayoutId id="21474838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5EA1B7-A14A-482A-9F50-4DD41591FB0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04.04.2023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043930-FA8D-4E0B-A16B-121DC883991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8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0" Type="http://schemas.microsoft.com/office/2007/relationships/hdphoto" Target="../media/hdphoto4.wdp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microsoft.com/office/2007/relationships/hdphoto" Target="../media/hdphoto5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" y="6986016"/>
            <a:ext cx="10447472" cy="524249"/>
          </a:xfrm>
          <a:prstGeom prst="rect">
            <a:avLst/>
          </a:prstGeom>
        </p:spPr>
      </p:pic>
      <p:pic>
        <p:nvPicPr>
          <p:cNvPr id="2050" name="Рисунок 7" descr="Логотип новый 01.2021 (3).png">
            <a:extLst>
              <a:ext uri="{FF2B5EF4-FFF2-40B4-BE49-F238E27FC236}">
                <a16:creationId xmlns:a16="http://schemas.microsoft.com/office/drawing/2014/main" id="{A4C62C41-15EE-17F9-C963-B57D1B962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9" y="432770"/>
            <a:ext cx="6604000" cy="683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783D48-D665-5702-EC5B-FD68C4372533}"/>
              </a:ext>
            </a:extLst>
          </p:cNvPr>
          <p:cNvSpPr/>
          <p:nvPr/>
        </p:nvSpPr>
        <p:spPr>
          <a:xfrm>
            <a:off x="-4159" y="3124200"/>
            <a:ext cx="10697558" cy="108204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Краткое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профилактическое консультирование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bg1"/>
                </a:glow>
              </a:effectLst>
              <a:latin typeface="+mn-lt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86192"/>
              </p:ext>
            </p:extLst>
          </p:nvPr>
        </p:nvGraphicFramePr>
        <p:xfrm>
          <a:off x="1415173" y="6581811"/>
          <a:ext cx="7920000" cy="42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2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54" marR="8354" marT="10502" marB="0" anchor="b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8993" y="515635"/>
            <a:ext cx="9908498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50" b="1" dirty="0"/>
              <a:t>Курение вносит существенный вклад</a:t>
            </a:r>
            <a:r>
              <a:rPr lang="ru-RU" sz="1450" dirty="0"/>
              <a:t> в развитие и прогрессирование сердечно-сосудистых заболеваний, включая ИБС, ишемический инсульт  и заболевания периферических артерий. 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50" dirty="0"/>
              <a:t>У курящих пациентов </a:t>
            </a:r>
            <a:r>
              <a:rPr lang="ru-RU" sz="1450" b="1" dirty="0"/>
              <a:t>риск развития острого инфаркта миокарда и цереброваскулярных заболеваний выше более чем в 2 раза</a:t>
            </a:r>
            <a:r>
              <a:rPr lang="ru-RU" sz="1450" dirty="0"/>
              <a:t>, риск </a:t>
            </a:r>
            <a:r>
              <a:rPr lang="ru-RU" sz="1450" b="1" dirty="0"/>
              <a:t>хронической сердечной недостаточности – в 5 раз</a:t>
            </a:r>
            <a:r>
              <a:rPr lang="ru-RU" sz="1450" dirty="0"/>
              <a:t>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50" b="1" dirty="0"/>
              <a:t>Нет «безопасных» доз потребления табака</a:t>
            </a:r>
            <a:r>
              <a:rPr lang="ru-RU" sz="1450" dirty="0"/>
              <a:t>. При курении даже одной сигареты в день</a:t>
            </a:r>
            <a:br>
              <a:rPr lang="ru-RU" sz="1450" dirty="0"/>
            </a:br>
            <a:r>
              <a:rPr lang="ru-RU" sz="1450" dirty="0"/>
              <a:t>риск развития ИБС повышается у мужчин на 48%, у женщин – на 57%,</a:t>
            </a:r>
            <a:br>
              <a:rPr lang="ru-RU" sz="1450" dirty="0"/>
            </a:br>
            <a:r>
              <a:rPr lang="ru-RU" sz="1450" dirty="0"/>
              <a:t>а риск развития мозгового инсульта  – на 25% и на 31%, соответственно. 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50" dirty="0"/>
              <a:t>Курение меньшего количества сигарет в день, но в течение более продолжительного времени более опасно, чем более интенсивное курение за более короткий период времени.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50" b="1" dirty="0"/>
              <a:t>Опасно не только активное, но и пассивное курение. </a:t>
            </a:r>
            <a:r>
              <a:rPr lang="ru-RU" sz="1450" dirty="0"/>
              <a:t>При  пассивном курении риск микроинсульта увеличивается на 20-30% с доза зависимым эффектом.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50" b="1" dirty="0"/>
              <a:t>Прекращение курения уже на первом году после отказа способствует снижению риска смерти </a:t>
            </a:r>
            <a:r>
              <a:rPr lang="ru-RU" sz="1450" dirty="0"/>
              <a:t>от ССЗ </a:t>
            </a:r>
            <a:r>
              <a:rPr lang="ru-RU" sz="1450" b="1" dirty="0"/>
              <a:t>на 50%.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50" b="1" dirty="0"/>
              <a:t>Прекращение курения после перенесенного ИМ </a:t>
            </a:r>
            <a:r>
              <a:rPr lang="ru-RU" sz="1450" dirty="0"/>
              <a:t>– самая эффективная профилактическая мера для благоприятного прогноза заболевания: </a:t>
            </a:r>
            <a:r>
              <a:rPr lang="ru-RU" sz="1450" b="1" dirty="0"/>
              <a:t>выживаемость у лиц, прекративших курение больше на 64%</a:t>
            </a:r>
            <a:r>
              <a:rPr lang="ru-RU" sz="1450" dirty="0"/>
              <a:t>,</a:t>
            </a:r>
            <a:br>
              <a:rPr lang="ru-RU" sz="1450" dirty="0"/>
            </a:br>
            <a:r>
              <a:rPr lang="ru-RU" sz="1450" dirty="0"/>
              <a:t>чем у тех, кто продолжает курить.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ru-RU" sz="1450" dirty="0"/>
              <a:t>Многочисленными исследованиями </a:t>
            </a:r>
            <a:r>
              <a:rPr lang="ru-RU" sz="1450" b="1" dirty="0"/>
              <a:t>доказана связь курения и онкологических заболеваний.</a:t>
            </a:r>
            <a:br>
              <a:rPr lang="ru-RU" sz="1450" b="1" dirty="0"/>
            </a:br>
            <a:r>
              <a:rPr lang="ru-RU" sz="1450" dirty="0"/>
              <a:t>Доказана связь курения со злокачественными новообразованиями полости рта, рака легкого,</a:t>
            </a:r>
            <a:br>
              <a:rPr lang="ru-RU" sz="1450" dirty="0"/>
            </a:br>
            <a:r>
              <a:rPr lang="ru-RU" sz="1450" dirty="0"/>
              <a:t>мочевого пузыря, почек, поджелудочной железы, желудка, шейки матки, острой миелоидной лейкемии.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281883-2ED5-40A7-AE8B-B48010425CA2}"/>
              </a:ext>
            </a:extLst>
          </p:cNvPr>
          <p:cNvSpPr txBox="1"/>
          <p:nvPr/>
        </p:nvSpPr>
        <p:spPr>
          <a:xfrm>
            <a:off x="78438" y="6509205"/>
            <a:ext cx="14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Совершенно не готов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D168E-FF6B-424A-9E96-22DFE5AB2BBB}"/>
              </a:ext>
            </a:extLst>
          </p:cNvPr>
          <p:cNvSpPr txBox="1"/>
          <p:nvPr/>
        </p:nvSpPr>
        <p:spPr>
          <a:xfrm>
            <a:off x="9301556" y="6535332"/>
            <a:ext cx="130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855F"/>
                </a:solidFill>
              </a:rPr>
              <a:t>Абсолютно готов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8C1DA-D638-4680-BEDB-CB2729FDB8AA}"/>
              </a:ext>
            </a:extLst>
          </p:cNvPr>
          <p:cNvSpPr txBox="1"/>
          <p:nvPr/>
        </p:nvSpPr>
        <p:spPr>
          <a:xfrm>
            <a:off x="245578" y="196843"/>
            <a:ext cx="1023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2. Советовать: </a:t>
            </a:r>
            <a:r>
              <a:rPr lang="ru-RU" dirty="0"/>
              <a:t>как лучше бросить курить и почему это важно для конкретного пациента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19B78-F93F-44E7-A51B-91799FE7185D}"/>
              </a:ext>
            </a:extLst>
          </p:cNvPr>
          <p:cNvSpPr txBox="1"/>
          <p:nvPr/>
        </p:nvSpPr>
        <p:spPr>
          <a:xfrm>
            <a:off x="245578" y="5203901"/>
            <a:ext cx="101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3. Сверить: </a:t>
            </a:r>
            <a:r>
              <a:rPr lang="ru-RU" dirty="0"/>
              <a:t>готовность отказаться от курения с помощью линейки, предложив оценить свою готовность от 0 до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E2D38-D68F-4A48-BD08-52B4CB295CFC}"/>
              </a:ext>
            </a:extLst>
          </p:cNvPr>
          <p:cNvSpPr txBox="1"/>
          <p:nvPr/>
        </p:nvSpPr>
        <p:spPr>
          <a:xfrm>
            <a:off x="1468217" y="5909282"/>
            <a:ext cx="258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Листовка, буклет,</a:t>
            </a:r>
            <a:br>
              <a:rPr lang="ru-RU" sz="1200" i="1" dirty="0"/>
            </a:br>
            <a:r>
              <a:rPr lang="ru-RU" sz="1200" i="1" dirty="0"/>
              <a:t>предложение обратиться</a:t>
            </a:r>
            <a:br>
              <a:rPr lang="ru-RU" sz="1200" i="1" dirty="0"/>
            </a:br>
            <a:r>
              <a:rPr lang="ru-RU" sz="1200" i="1" dirty="0"/>
              <a:t>в КМП/ОМП, ЦЗ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60D0A-93B1-47C4-A978-9C049B6AC39E}"/>
              </a:ext>
            </a:extLst>
          </p:cNvPr>
          <p:cNvSpPr txBox="1"/>
          <p:nvPr/>
        </p:nvSpPr>
        <p:spPr>
          <a:xfrm>
            <a:off x="4101274" y="5926890"/>
            <a:ext cx="274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Мотивационное</a:t>
            </a:r>
            <a:br>
              <a:rPr lang="ru-RU" sz="1200" i="1" dirty="0"/>
            </a:br>
            <a:r>
              <a:rPr lang="ru-RU" sz="1200" i="1" dirty="0"/>
              <a:t>консультирование</a:t>
            </a:r>
            <a:br>
              <a:rPr lang="ru-RU" sz="1200" i="1" dirty="0"/>
            </a:br>
            <a:r>
              <a:rPr lang="ru-RU" sz="1200" i="1" dirty="0"/>
              <a:t>в КМП/ОМП, ЦЗ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5AC1E-9507-41AC-BF42-8DDB45EEABBE}"/>
              </a:ext>
            </a:extLst>
          </p:cNvPr>
          <p:cNvSpPr txBox="1"/>
          <p:nvPr/>
        </p:nvSpPr>
        <p:spPr>
          <a:xfrm>
            <a:off x="6952067" y="5576775"/>
            <a:ext cx="2793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Разработка программы</a:t>
            </a:r>
            <a:br>
              <a:rPr lang="ru-RU" sz="1200" i="1" dirty="0"/>
            </a:br>
            <a:r>
              <a:rPr lang="ru-RU" sz="1200" i="1" dirty="0"/>
              <a:t>отказа от курения </a:t>
            </a:r>
            <a:br>
              <a:rPr lang="ru-RU" sz="1200" i="1" dirty="0"/>
            </a:br>
            <a:r>
              <a:rPr lang="ru-RU" sz="1200" i="1" dirty="0"/>
              <a:t>в кабинете отказа от курения,</a:t>
            </a:r>
            <a:br>
              <a:rPr lang="ru-RU" sz="1200" i="1" dirty="0"/>
            </a:br>
            <a:r>
              <a:rPr lang="ru-RU" sz="1200" i="1" dirty="0"/>
              <a:t>КМП/ОМП, ЦЗ,</a:t>
            </a:r>
            <a:br>
              <a:rPr lang="en-US" sz="1200" i="1" dirty="0"/>
            </a:br>
            <a:r>
              <a:rPr lang="ru-RU" sz="1200" i="1" dirty="0"/>
              <a:t>врачом-наркологом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41C4FA6-1CFC-A787-1EDD-BFA1131CC2AE}"/>
              </a:ext>
            </a:extLst>
          </p:cNvPr>
          <p:cNvCxnSpPr>
            <a:cxnSpLocks/>
          </p:cNvCxnSpPr>
          <p:nvPr/>
        </p:nvCxnSpPr>
        <p:spPr>
          <a:xfrm>
            <a:off x="4285794" y="5679129"/>
            <a:ext cx="0" cy="9000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2B64BBE-198F-E0FA-0095-695049B65051}"/>
              </a:ext>
            </a:extLst>
          </p:cNvPr>
          <p:cNvCxnSpPr>
            <a:cxnSpLocks/>
          </p:cNvCxnSpPr>
          <p:nvPr/>
        </p:nvCxnSpPr>
        <p:spPr>
          <a:xfrm>
            <a:off x="7169783" y="5679129"/>
            <a:ext cx="0" cy="9000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048CF6-293C-1EAC-6ED8-3DC4A3BCEA67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666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261A3BB2-49B4-3B19-08F6-327DE4A2139E}"/>
              </a:ext>
            </a:extLst>
          </p:cNvPr>
          <p:cNvSpPr/>
          <p:nvPr/>
        </p:nvSpPr>
        <p:spPr>
          <a:xfrm>
            <a:off x="769988" y="365471"/>
            <a:ext cx="9108839" cy="6734620"/>
          </a:xfrm>
          <a:prstGeom prst="ellipse">
            <a:avLst/>
          </a:prstGeom>
          <a:gradFill flip="none" rotWithShape="1">
            <a:gsLst>
              <a:gs pos="0">
                <a:srgbClr val="BB9191"/>
              </a:gs>
              <a:gs pos="62000">
                <a:schemeClr val="bg1"/>
              </a:gs>
              <a:gs pos="16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B683767-6F4C-BF82-95BD-524836A61777}"/>
              </a:ext>
            </a:extLst>
          </p:cNvPr>
          <p:cNvGrpSpPr/>
          <p:nvPr/>
        </p:nvGrpSpPr>
        <p:grpSpPr>
          <a:xfrm>
            <a:off x="3692158" y="2663172"/>
            <a:ext cx="3511322" cy="1694233"/>
            <a:chOff x="3692158" y="2906518"/>
            <a:chExt cx="3511322" cy="1694233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BFB929A7-1674-609E-870B-98C0B13C7193}"/>
                </a:ext>
              </a:extLst>
            </p:cNvPr>
            <p:cNvSpPr/>
            <p:nvPr/>
          </p:nvSpPr>
          <p:spPr>
            <a:xfrm>
              <a:off x="3692158" y="2906518"/>
              <a:ext cx="3511322" cy="16942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D96F6-4319-80A6-64DB-AEB3876BAB8C}"/>
                </a:ext>
              </a:extLst>
            </p:cNvPr>
            <p:cNvSpPr txBox="1"/>
            <p:nvPr/>
          </p:nvSpPr>
          <p:spPr>
            <a:xfrm>
              <a:off x="5215161" y="3601117"/>
              <a:ext cx="1784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Курение</a:t>
              </a:r>
            </a:p>
          </p:txBody>
        </p:sp>
      </p:grp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0980173E-5857-5049-9308-F3EFC428B3D2}"/>
              </a:ext>
            </a:extLst>
          </p:cNvPr>
          <p:cNvSpPr/>
          <p:nvPr/>
        </p:nvSpPr>
        <p:spPr>
          <a:xfrm rot="1337882">
            <a:off x="2273665" y="2468937"/>
            <a:ext cx="1967246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36179D4-AC00-5807-805D-4B375B968FE0}"/>
              </a:ext>
            </a:extLst>
          </p:cNvPr>
          <p:cNvSpPr/>
          <p:nvPr/>
        </p:nvSpPr>
        <p:spPr>
          <a:xfrm>
            <a:off x="418807" y="1679598"/>
            <a:ext cx="1991208" cy="1048060"/>
          </a:xfrm>
          <a:prstGeom prst="roundRect">
            <a:avLst>
              <a:gd name="adj" fmla="val 298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Гипертоническая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болезнь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A9300B5-4432-FCA9-2FB9-35CFF9F53E06}"/>
              </a:ext>
            </a:extLst>
          </p:cNvPr>
          <p:cNvSpPr/>
          <p:nvPr/>
        </p:nvSpPr>
        <p:spPr>
          <a:xfrm>
            <a:off x="2755062" y="352598"/>
            <a:ext cx="2460099" cy="1211925"/>
          </a:xfrm>
          <a:prstGeom prst="roundRect">
            <a:avLst>
              <a:gd name="adj" fmla="val 236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Ишемическая болезнь сердца (стенокардия, инфаркт)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B566165-614F-B191-99DB-905A7DE06D2F}"/>
              </a:ext>
            </a:extLst>
          </p:cNvPr>
          <p:cNvSpPr/>
          <p:nvPr/>
        </p:nvSpPr>
        <p:spPr>
          <a:xfrm>
            <a:off x="5923416" y="380965"/>
            <a:ext cx="2460099" cy="1211925"/>
          </a:xfrm>
          <a:prstGeom prst="roundRect">
            <a:avLst>
              <a:gd name="adj" fmla="val 236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васкулярные болезни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8ED9532-22C5-E306-C2C5-54056E61C7C1}"/>
              </a:ext>
            </a:extLst>
          </p:cNvPr>
          <p:cNvSpPr/>
          <p:nvPr/>
        </p:nvSpPr>
        <p:spPr>
          <a:xfrm>
            <a:off x="8331021" y="1745755"/>
            <a:ext cx="1898990" cy="1530998"/>
          </a:xfrm>
          <a:prstGeom prst="roundRect">
            <a:avLst>
              <a:gd name="adj" fmla="val 2953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Хронический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бронхит,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эмфизема,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бронхиальная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астма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04CE6BF7-B3BC-E838-0DBC-EA9065FC4493}"/>
              </a:ext>
            </a:extLst>
          </p:cNvPr>
          <p:cNvSpPr/>
          <p:nvPr/>
        </p:nvSpPr>
        <p:spPr>
          <a:xfrm>
            <a:off x="8364119" y="3987285"/>
            <a:ext cx="1865892" cy="1108198"/>
          </a:xfrm>
          <a:prstGeom prst="roundRect">
            <a:avLst>
              <a:gd name="adj" fmla="val 2953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Сахарный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диабет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76BC5C8-C19D-4783-390B-086466974629}"/>
              </a:ext>
            </a:extLst>
          </p:cNvPr>
          <p:cNvSpPr/>
          <p:nvPr/>
        </p:nvSpPr>
        <p:spPr>
          <a:xfrm>
            <a:off x="429366" y="3394360"/>
            <a:ext cx="1980648" cy="1048060"/>
          </a:xfrm>
          <a:prstGeom prst="roundRect">
            <a:avLst>
              <a:gd name="adj" fmla="val 3618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Хроническое заболевание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почек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0DC2D6C8-1C94-3D90-3328-AE08FA0C09BE}"/>
              </a:ext>
            </a:extLst>
          </p:cNvPr>
          <p:cNvSpPr/>
          <p:nvPr/>
        </p:nvSpPr>
        <p:spPr>
          <a:xfrm>
            <a:off x="2108878" y="5062057"/>
            <a:ext cx="2698572" cy="872789"/>
          </a:xfrm>
          <a:prstGeom prst="roundRect">
            <a:avLst>
              <a:gd name="adj" fmla="val 3618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желудка (гастрит,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язвенная болезнь)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4968496-A2BB-8FF0-9F68-82F0B83AFDCA}"/>
              </a:ext>
            </a:extLst>
          </p:cNvPr>
          <p:cNvSpPr/>
          <p:nvPr/>
        </p:nvSpPr>
        <p:spPr>
          <a:xfrm>
            <a:off x="5476584" y="5086274"/>
            <a:ext cx="2698572" cy="872789"/>
          </a:xfrm>
          <a:prstGeom prst="roundRect">
            <a:avLst>
              <a:gd name="adj" fmla="val 3618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Онкологические заболевания</a:t>
            </a:r>
          </a:p>
        </p:txBody>
      </p:sp>
      <p:sp>
        <p:nvSpPr>
          <p:cNvPr id="36" name="Стрелка: влево 35">
            <a:extLst>
              <a:ext uri="{FF2B5EF4-FFF2-40B4-BE49-F238E27FC236}">
                <a16:creationId xmlns:a16="http://schemas.microsoft.com/office/drawing/2014/main" id="{CC3E8B8B-4529-7FC4-2BD6-AF986AB7F55E}"/>
              </a:ext>
            </a:extLst>
          </p:cNvPr>
          <p:cNvSpPr/>
          <p:nvPr/>
        </p:nvSpPr>
        <p:spPr>
          <a:xfrm rot="18741565" flipH="1">
            <a:off x="5668959" y="2045143"/>
            <a:ext cx="1722482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8CBE9741-868D-5719-B644-82CFE3501A18}"/>
              </a:ext>
            </a:extLst>
          </p:cNvPr>
          <p:cNvSpPr/>
          <p:nvPr/>
        </p:nvSpPr>
        <p:spPr>
          <a:xfrm rot="2858435">
            <a:off x="3525337" y="2007957"/>
            <a:ext cx="1722482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id="{CF145F11-40A4-C10E-E748-61870E04DE5B}"/>
              </a:ext>
            </a:extLst>
          </p:cNvPr>
          <p:cNvSpPr/>
          <p:nvPr/>
        </p:nvSpPr>
        <p:spPr>
          <a:xfrm rot="1767268" flipH="1" flipV="1">
            <a:off x="6766409" y="4023192"/>
            <a:ext cx="1841188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9167496C-4BF6-BBEC-38D7-1556C342600C}"/>
              </a:ext>
            </a:extLst>
          </p:cNvPr>
          <p:cNvSpPr/>
          <p:nvPr/>
        </p:nvSpPr>
        <p:spPr>
          <a:xfrm rot="21048597" flipV="1">
            <a:off x="2295661" y="3705655"/>
            <a:ext cx="1563750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id="{AEC13E27-F984-5733-77A9-1FEDF1430B93}"/>
              </a:ext>
            </a:extLst>
          </p:cNvPr>
          <p:cNvSpPr/>
          <p:nvPr/>
        </p:nvSpPr>
        <p:spPr>
          <a:xfrm rot="17960859">
            <a:off x="3832993" y="4486827"/>
            <a:ext cx="1132007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id="{8E48970C-FB13-9A7E-B7C6-82CA5A4770AD}"/>
              </a:ext>
            </a:extLst>
          </p:cNvPr>
          <p:cNvSpPr/>
          <p:nvPr/>
        </p:nvSpPr>
        <p:spPr>
          <a:xfrm rot="3639141" flipH="1">
            <a:off x="5982117" y="4514165"/>
            <a:ext cx="1207741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 19">
            <a:extLst>
              <a:ext uri="{FF2B5EF4-FFF2-40B4-BE49-F238E27FC236}">
                <a16:creationId xmlns:a16="http://schemas.microsoft.com/office/drawing/2014/main" id="{971F04C5-B714-D864-3B4B-19D9DE97C3C0}"/>
              </a:ext>
            </a:extLst>
          </p:cNvPr>
          <p:cNvSpPr/>
          <p:nvPr/>
        </p:nvSpPr>
        <p:spPr>
          <a:xfrm rot="9324624">
            <a:off x="6881526" y="2667810"/>
            <a:ext cx="1683122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171F920-C694-7098-FDCC-B58EA285A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87432"/>
              </p:ext>
            </p:extLst>
          </p:nvPr>
        </p:nvGraphicFramePr>
        <p:xfrm>
          <a:off x="1415173" y="6581811"/>
          <a:ext cx="7920000" cy="42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2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54" marR="8354" marT="10502" marB="0" anchor="b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9FD46E-2800-AB41-B75D-6F34362868A6}"/>
              </a:ext>
            </a:extLst>
          </p:cNvPr>
          <p:cNvSpPr txBox="1"/>
          <p:nvPr/>
        </p:nvSpPr>
        <p:spPr>
          <a:xfrm>
            <a:off x="78438" y="6509205"/>
            <a:ext cx="14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Совершенно не готов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9CB33-ED6E-BA17-AEE0-F8DAB6895F1D}"/>
              </a:ext>
            </a:extLst>
          </p:cNvPr>
          <p:cNvSpPr txBox="1"/>
          <p:nvPr/>
        </p:nvSpPr>
        <p:spPr>
          <a:xfrm>
            <a:off x="9301556" y="6535332"/>
            <a:ext cx="130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855F"/>
                </a:solidFill>
              </a:rPr>
              <a:t>Абсолютно готов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BC4284F-9A6B-F93B-EA87-D6F09A8C1FF4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14" name="Фигура, имеющая форму буквы L 13">
            <a:extLst>
              <a:ext uri="{FF2B5EF4-FFF2-40B4-BE49-F238E27FC236}">
                <a16:creationId xmlns:a16="http://schemas.microsoft.com/office/drawing/2014/main" id="{6F1FED15-E15F-A2EF-326E-F499661C723D}"/>
              </a:ext>
            </a:extLst>
          </p:cNvPr>
          <p:cNvSpPr/>
          <p:nvPr/>
        </p:nvSpPr>
        <p:spPr>
          <a:xfrm rot="18727206">
            <a:off x="3717344" y="6122423"/>
            <a:ext cx="582548" cy="345174"/>
          </a:xfrm>
          <a:prstGeom prst="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D848364-BC71-6454-C34D-ABBAE844681A}"/>
              </a:ext>
            </a:extLst>
          </p:cNvPr>
          <p:cNvGrpSpPr/>
          <p:nvPr/>
        </p:nvGrpSpPr>
        <p:grpSpPr>
          <a:xfrm>
            <a:off x="4308760" y="2961079"/>
            <a:ext cx="988045" cy="1011598"/>
            <a:chOff x="3121129" y="4808239"/>
            <a:chExt cx="511377" cy="523567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BD8254E-09E9-99F9-CD71-786209D9D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486" y="4808239"/>
              <a:ext cx="411020" cy="356173"/>
            </a:xfrm>
            <a:custGeom>
              <a:avLst/>
              <a:gdLst>
                <a:gd name="T0" fmla="*/ 5512 w 10605"/>
                <a:gd name="T1" fmla="*/ 2828 h 8974"/>
                <a:gd name="T2" fmla="*/ 4699 w 10605"/>
                <a:gd name="T3" fmla="*/ 3616 h 8974"/>
                <a:gd name="T4" fmla="*/ 3551 w 10605"/>
                <a:gd name="T5" fmla="*/ 4054 h 8974"/>
                <a:gd name="T6" fmla="*/ 2270 w 10605"/>
                <a:gd name="T7" fmla="*/ 3836 h 8974"/>
                <a:gd name="T8" fmla="*/ 2981 w 10605"/>
                <a:gd name="T9" fmla="*/ 3124 h 8974"/>
                <a:gd name="T10" fmla="*/ 1659 w 10605"/>
                <a:gd name="T11" fmla="*/ 2926 h 8974"/>
                <a:gd name="T12" fmla="*/ 1187 w 10605"/>
                <a:gd name="T13" fmla="*/ 3027 h 8974"/>
                <a:gd name="T14" fmla="*/ 166 w 10605"/>
                <a:gd name="T15" fmla="*/ 5149 h 8974"/>
                <a:gd name="T16" fmla="*/ 306 w 10605"/>
                <a:gd name="T17" fmla="*/ 5653 h 8974"/>
                <a:gd name="T18" fmla="*/ 436 w 10605"/>
                <a:gd name="T19" fmla="*/ 5836 h 8974"/>
                <a:gd name="T20" fmla="*/ 573 w 10605"/>
                <a:gd name="T21" fmla="*/ 5998 h 8974"/>
                <a:gd name="T22" fmla="*/ 1794 w 10605"/>
                <a:gd name="T23" fmla="*/ 6609 h 8974"/>
                <a:gd name="T24" fmla="*/ 5459 w 10605"/>
                <a:gd name="T25" fmla="*/ 4609 h 8974"/>
                <a:gd name="T26" fmla="*/ 4461 w 10605"/>
                <a:gd name="T27" fmla="*/ 4756 h 8974"/>
                <a:gd name="T28" fmla="*/ 5234 w 10605"/>
                <a:gd name="T29" fmla="*/ 4124 h 8974"/>
                <a:gd name="T30" fmla="*/ 5659 w 10605"/>
                <a:gd name="T31" fmla="*/ 7935 h 8974"/>
                <a:gd name="T32" fmla="*/ 3637 w 10605"/>
                <a:gd name="T33" fmla="*/ 8769 h 8974"/>
                <a:gd name="T34" fmla="*/ 3991 w 10605"/>
                <a:gd name="T35" fmla="*/ 8834 h 8974"/>
                <a:gd name="T36" fmla="*/ 4387 w 10605"/>
                <a:gd name="T37" fmla="*/ 8871 h 8974"/>
                <a:gd name="T38" fmla="*/ 8206 w 10605"/>
                <a:gd name="T39" fmla="*/ 8025 h 8974"/>
                <a:gd name="T40" fmla="*/ 10377 w 10605"/>
                <a:gd name="T41" fmla="*/ 5525 h 8974"/>
                <a:gd name="T42" fmla="*/ 10036 w 10605"/>
                <a:gd name="T43" fmla="*/ 3392 h 8974"/>
                <a:gd name="T44" fmla="*/ 9838 w 10605"/>
                <a:gd name="T45" fmla="*/ 3174 h 8974"/>
                <a:gd name="T46" fmla="*/ 9569 w 10605"/>
                <a:gd name="T47" fmla="*/ 2975 h 8974"/>
                <a:gd name="T48" fmla="*/ 9067 w 10605"/>
                <a:gd name="T49" fmla="*/ 4488 h 8974"/>
                <a:gd name="T50" fmla="*/ 7762 w 10605"/>
                <a:gd name="T51" fmla="*/ 5147 h 8974"/>
                <a:gd name="T52" fmla="*/ 7954 w 10605"/>
                <a:gd name="T53" fmla="*/ 4495 h 8974"/>
                <a:gd name="T54" fmla="*/ 8094 w 10605"/>
                <a:gd name="T55" fmla="*/ 3760 h 8974"/>
                <a:gd name="T56" fmla="*/ 6510 w 10605"/>
                <a:gd name="T57" fmla="*/ 225 h 8974"/>
                <a:gd name="T58" fmla="*/ 4086 w 10605"/>
                <a:gd name="T59" fmla="*/ 1200 h 8974"/>
                <a:gd name="T60" fmla="*/ 2831 w 10605"/>
                <a:gd name="T61" fmla="*/ 1363 h 8974"/>
                <a:gd name="T62" fmla="*/ 2529 w 10605"/>
                <a:gd name="T63" fmla="*/ 91 h 8974"/>
                <a:gd name="T64" fmla="*/ 1899 w 10605"/>
                <a:gd name="T65" fmla="*/ 735 h 8974"/>
                <a:gd name="T66" fmla="*/ 4122 w 10605"/>
                <a:gd name="T67" fmla="*/ 1483 h 8974"/>
                <a:gd name="T68" fmla="*/ 5547 w 10605"/>
                <a:gd name="T69" fmla="*/ 2795 h 8974"/>
                <a:gd name="T70" fmla="*/ 5512 w 10605"/>
                <a:gd name="T71" fmla="*/ 2828 h 8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05" h="8974">
                  <a:moveTo>
                    <a:pt x="5512" y="2828"/>
                  </a:moveTo>
                  <a:cubicBezTo>
                    <a:pt x="5399" y="3081"/>
                    <a:pt x="4958" y="3453"/>
                    <a:pt x="4699" y="3616"/>
                  </a:cubicBezTo>
                  <a:cubicBezTo>
                    <a:pt x="4374" y="3820"/>
                    <a:pt x="4004" y="3978"/>
                    <a:pt x="3551" y="4054"/>
                  </a:cubicBezTo>
                  <a:cubicBezTo>
                    <a:pt x="3146" y="4121"/>
                    <a:pt x="2484" y="4099"/>
                    <a:pt x="2270" y="3836"/>
                  </a:cubicBezTo>
                  <a:cubicBezTo>
                    <a:pt x="1983" y="3483"/>
                    <a:pt x="2735" y="3235"/>
                    <a:pt x="2981" y="3124"/>
                  </a:cubicBezTo>
                  <a:cubicBezTo>
                    <a:pt x="2708" y="2985"/>
                    <a:pt x="1973" y="2901"/>
                    <a:pt x="1659" y="2926"/>
                  </a:cubicBezTo>
                  <a:cubicBezTo>
                    <a:pt x="1525" y="2936"/>
                    <a:pt x="1371" y="2964"/>
                    <a:pt x="1187" y="3027"/>
                  </a:cubicBezTo>
                  <a:cubicBezTo>
                    <a:pt x="316" y="3327"/>
                    <a:pt x="0" y="4278"/>
                    <a:pt x="166" y="5149"/>
                  </a:cubicBezTo>
                  <a:cubicBezTo>
                    <a:pt x="195" y="5305"/>
                    <a:pt x="304" y="5558"/>
                    <a:pt x="306" y="5653"/>
                  </a:cubicBezTo>
                  <a:cubicBezTo>
                    <a:pt x="371" y="5708"/>
                    <a:pt x="388" y="5761"/>
                    <a:pt x="436" y="5836"/>
                  </a:cubicBezTo>
                  <a:cubicBezTo>
                    <a:pt x="481" y="5907"/>
                    <a:pt x="511" y="5937"/>
                    <a:pt x="573" y="5998"/>
                  </a:cubicBezTo>
                  <a:cubicBezTo>
                    <a:pt x="908" y="6331"/>
                    <a:pt x="1288" y="6520"/>
                    <a:pt x="1794" y="6609"/>
                  </a:cubicBezTo>
                  <a:cubicBezTo>
                    <a:pt x="4138" y="7020"/>
                    <a:pt x="6267" y="5109"/>
                    <a:pt x="5459" y="4609"/>
                  </a:cubicBezTo>
                  <a:cubicBezTo>
                    <a:pt x="5138" y="4410"/>
                    <a:pt x="4716" y="4679"/>
                    <a:pt x="4461" y="4756"/>
                  </a:cubicBezTo>
                  <a:cubicBezTo>
                    <a:pt x="4581" y="4517"/>
                    <a:pt x="4926" y="4219"/>
                    <a:pt x="5234" y="4124"/>
                  </a:cubicBezTo>
                  <a:cubicBezTo>
                    <a:pt x="6710" y="3672"/>
                    <a:pt x="8134" y="6203"/>
                    <a:pt x="5659" y="7935"/>
                  </a:cubicBezTo>
                  <a:cubicBezTo>
                    <a:pt x="5260" y="8214"/>
                    <a:pt x="4248" y="8691"/>
                    <a:pt x="3637" y="8769"/>
                  </a:cubicBezTo>
                  <a:cubicBezTo>
                    <a:pt x="3734" y="8819"/>
                    <a:pt x="3876" y="8820"/>
                    <a:pt x="3991" y="8834"/>
                  </a:cubicBezTo>
                  <a:cubicBezTo>
                    <a:pt x="4127" y="8850"/>
                    <a:pt x="4254" y="8857"/>
                    <a:pt x="4387" y="8871"/>
                  </a:cubicBezTo>
                  <a:cubicBezTo>
                    <a:pt x="5692" y="8974"/>
                    <a:pt x="7133" y="8653"/>
                    <a:pt x="8206" y="8025"/>
                  </a:cubicBezTo>
                  <a:cubicBezTo>
                    <a:pt x="9134" y="7482"/>
                    <a:pt x="10066" y="6590"/>
                    <a:pt x="10377" y="5525"/>
                  </a:cubicBezTo>
                  <a:cubicBezTo>
                    <a:pt x="10605" y="4742"/>
                    <a:pt x="10537" y="4031"/>
                    <a:pt x="10036" y="3392"/>
                  </a:cubicBezTo>
                  <a:cubicBezTo>
                    <a:pt x="9967" y="3304"/>
                    <a:pt x="9888" y="3254"/>
                    <a:pt x="9838" y="3174"/>
                  </a:cubicBezTo>
                  <a:cubicBezTo>
                    <a:pt x="9749" y="3091"/>
                    <a:pt x="9684" y="3028"/>
                    <a:pt x="9569" y="2975"/>
                  </a:cubicBezTo>
                  <a:cubicBezTo>
                    <a:pt x="9624" y="3698"/>
                    <a:pt x="9385" y="4073"/>
                    <a:pt x="9067" y="4488"/>
                  </a:cubicBezTo>
                  <a:cubicBezTo>
                    <a:pt x="8890" y="4720"/>
                    <a:pt x="8296" y="5234"/>
                    <a:pt x="7762" y="5147"/>
                  </a:cubicBezTo>
                  <a:cubicBezTo>
                    <a:pt x="7773" y="5029"/>
                    <a:pt x="7910" y="4669"/>
                    <a:pt x="7954" y="4495"/>
                  </a:cubicBezTo>
                  <a:cubicBezTo>
                    <a:pt x="8016" y="4252"/>
                    <a:pt x="8061" y="4020"/>
                    <a:pt x="8094" y="3760"/>
                  </a:cubicBezTo>
                  <a:cubicBezTo>
                    <a:pt x="8265" y="2417"/>
                    <a:pt x="7917" y="528"/>
                    <a:pt x="6510" y="225"/>
                  </a:cubicBezTo>
                  <a:cubicBezTo>
                    <a:pt x="5467" y="0"/>
                    <a:pt x="4601" y="773"/>
                    <a:pt x="4086" y="1200"/>
                  </a:cubicBezTo>
                  <a:cubicBezTo>
                    <a:pt x="3780" y="1454"/>
                    <a:pt x="3242" y="1672"/>
                    <a:pt x="2831" y="1363"/>
                  </a:cubicBezTo>
                  <a:cubicBezTo>
                    <a:pt x="2357" y="1006"/>
                    <a:pt x="2440" y="196"/>
                    <a:pt x="2529" y="91"/>
                  </a:cubicBezTo>
                  <a:cubicBezTo>
                    <a:pt x="2355" y="163"/>
                    <a:pt x="2018" y="572"/>
                    <a:pt x="1899" y="735"/>
                  </a:cubicBezTo>
                  <a:cubicBezTo>
                    <a:pt x="884" y="2135"/>
                    <a:pt x="2247" y="2837"/>
                    <a:pt x="4122" y="1483"/>
                  </a:cubicBezTo>
                  <a:cubicBezTo>
                    <a:pt x="5685" y="354"/>
                    <a:pt x="5978" y="2241"/>
                    <a:pt x="5547" y="2795"/>
                  </a:cubicBezTo>
                  <a:cubicBezTo>
                    <a:pt x="5521" y="2829"/>
                    <a:pt x="5527" y="2819"/>
                    <a:pt x="5512" y="28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011D8-6975-C420-A540-0C42B4023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129" y="5038384"/>
              <a:ext cx="299188" cy="293422"/>
            </a:xfrm>
            <a:custGeom>
              <a:avLst/>
              <a:gdLst>
                <a:gd name="T0" fmla="*/ 5459 w 7719"/>
                <a:gd name="T1" fmla="*/ 3130 h 7397"/>
                <a:gd name="T2" fmla="*/ 3658 w 7719"/>
                <a:gd name="T3" fmla="*/ 3816 h 7397"/>
                <a:gd name="T4" fmla="*/ 3483 w 7719"/>
                <a:gd name="T5" fmla="*/ 3351 h 7397"/>
                <a:gd name="T6" fmla="*/ 7292 w 7719"/>
                <a:gd name="T7" fmla="*/ 1811 h 7397"/>
                <a:gd name="T8" fmla="*/ 6804 w 7719"/>
                <a:gd name="T9" fmla="*/ 1132 h 7397"/>
                <a:gd name="T10" fmla="*/ 2995 w 7719"/>
                <a:gd name="T11" fmla="*/ 2650 h 7397"/>
                <a:gd name="T12" fmla="*/ 1724 w 7719"/>
                <a:gd name="T13" fmla="*/ 3154 h 7397"/>
                <a:gd name="T14" fmla="*/ 1540 w 7719"/>
                <a:gd name="T15" fmla="*/ 2670 h 7397"/>
                <a:gd name="T16" fmla="*/ 2307 w 7719"/>
                <a:gd name="T17" fmla="*/ 2371 h 7397"/>
                <a:gd name="T18" fmla="*/ 2439 w 7719"/>
                <a:gd name="T19" fmla="*/ 185 h 7397"/>
                <a:gd name="T20" fmla="*/ 2058 w 7719"/>
                <a:gd name="T21" fmla="*/ 15 h 7397"/>
                <a:gd name="T22" fmla="*/ 1839 w 7719"/>
                <a:gd name="T23" fmla="*/ 101 h 7397"/>
                <a:gd name="T24" fmla="*/ 320 w 7719"/>
                <a:gd name="T25" fmla="*/ 3361 h 7397"/>
                <a:gd name="T26" fmla="*/ 68 w 7719"/>
                <a:gd name="T27" fmla="*/ 3952 h 7397"/>
                <a:gd name="T28" fmla="*/ 68 w 7719"/>
                <a:gd name="T29" fmla="*/ 7344 h 7397"/>
                <a:gd name="T30" fmla="*/ 1949 w 7719"/>
                <a:gd name="T31" fmla="*/ 7351 h 7397"/>
                <a:gd name="T32" fmla="*/ 3833 w 7719"/>
                <a:gd name="T33" fmla="*/ 7351 h 7397"/>
                <a:gd name="T34" fmla="*/ 4689 w 7719"/>
                <a:gd name="T35" fmla="*/ 7266 h 7397"/>
                <a:gd name="T36" fmla="*/ 6011 w 7719"/>
                <a:gd name="T37" fmla="*/ 6703 h 7397"/>
                <a:gd name="T38" fmla="*/ 5858 w 7719"/>
                <a:gd name="T39" fmla="*/ 5972 h 7397"/>
                <a:gd name="T40" fmla="*/ 4437 w 7719"/>
                <a:gd name="T41" fmla="*/ 6525 h 7397"/>
                <a:gd name="T42" fmla="*/ 4254 w 7719"/>
                <a:gd name="T43" fmla="*/ 6058 h 7397"/>
                <a:gd name="T44" fmla="*/ 5873 w 7719"/>
                <a:gd name="T45" fmla="*/ 5396 h 7397"/>
                <a:gd name="T46" fmla="*/ 5624 w 7719"/>
                <a:gd name="T47" fmla="*/ 4539 h 7397"/>
                <a:gd name="T48" fmla="*/ 4241 w 7719"/>
                <a:gd name="T49" fmla="*/ 5087 h 7397"/>
                <a:gd name="T50" fmla="*/ 4058 w 7719"/>
                <a:gd name="T51" fmla="*/ 4611 h 7397"/>
                <a:gd name="T52" fmla="*/ 5643 w 7719"/>
                <a:gd name="T53" fmla="*/ 3944 h 7397"/>
                <a:gd name="T54" fmla="*/ 5459 w 7719"/>
                <a:gd name="T55" fmla="*/ 3130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19" h="7397">
                  <a:moveTo>
                    <a:pt x="5459" y="3130"/>
                  </a:moveTo>
                  <a:cubicBezTo>
                    <a:pt x="5197" y="3158"/>
                    <a:pt x="4063" y="3712"/>
                    <a:pt x="3658" y="3816"/>
                  </a:cubicBezTo>
                  <a:lnTo>
                    <a:pt x="3483" y="3351"/>
                  </a:lnTo>
                  <a:cubicBezTo>
                    <a:pt x="3662" y="3212"/>
                    <a:pt x="6893" y="2035"/>
                    <a:pt x="7292" y="1811"/>
                  </a:cubicBezTo>
                  <a:cubicBezTo>
                    <a:pt x="7719" y="1571"/>
                    <a:pt x="7564" y="820"/>
                    <a:pt x="6804" y="1132"/>
                  </a:cubicBezTo>
                  <a:lnTo>
                    <a:pt x="2995" y="2650"/>
                  </a:lnTo>
                  <a:cubicBezTo>
                    <a:pt x="2586" y="2814"/>
                    <a:pt x="2142" y="3013"/>
                    <a:pt x="1724" y="3154"/>
                  </a:cubicBezTo>
                  <a:lnTo>
                    <a:pt x="1540" y="2670"/>
                  </a:lnTo>
                  <a:cubicBezTo>
                    <a:pt x="1666" y="2629"/>
                    <a:pt x="2220" y="2425"/>
                    <a:pt x="2307" y="2371"/>
                  </a:cubicBezTo>
                  <a:cubicBezTo>
                    <a:pt x="2476" y="2265"/>
                    <a:pt x="2769" y="746"/>
                    <a:pt x="2439" y="185"/>
                  </a:cubicBezTo>
                  <a:cubicBezTo>
                    <a:pt x="2352" y="37"/>
                    <a:pt x="2295" y="0"/>
                    <a:pt x="2058" y="15"/>
                  </a:cubicBezTo>
                  <a:lnTo>
                    <a:pt x="1839" y="101"/>
                  </a:lnTo>
                  <a:cubicBezTo>
                    <a:pt x="1824" y="1539"/>
                    <a:pt x="1047" y="2630"/>
                    <a:pt x="320" y="3361"/>
                  </a:cubicBezTo>
                  <a:cubicBezTo>
                    <a:pt x="0" y="3682"/>
                    <a:pt x="68" y="3575"/>
                    <a:pt x="68" y="3952"/>
                  </a:cubicBezTo>
                  <a:lnTo>
                    <a:pt x="68" y="7344"/>
                  </a:lnTo>
                  <a:cubicBezTo>
                    <a:pt x="603" y="7397"/>
                    <a:pt x="1386" y="7350"/>
                    <a:pt x="1949" y="7351"/>
                  </a:cubicBezTo>
                  <a:cubicBezTo>
                    <a:pt x="2577" y="7353"/>
                    <a:pt x="3205" y="7352"/>
                    <a:pt x="3833" y="7351"/>
                  </a:cubicBezTo>
                  <a:cubicBezTo>
                    <a:pt x="4206" y="7351"/>
                    <a:pt x="4367" y="7381"/>
                    <a:pt x="4689" y="7266"/>
                  </a:cubicBezTo>
                  <a:cubicBezTo>
                    <a:pt x="4880" y="7197"/>
                    <a:pt x="5937" y="6817"/>
                    <a:pt x="6011" y="6703"/>
                  </a:cubicBezTo>
                  <a:cubicBezTo>
                    <a:pt x="6167" y="6463"/>
                    <a:pt x="5938" y="6114"/>
                    <a:pt x="5858" y="5972"/>
                  </a:cubicBezTo>
                  <a:lnTo>
                    <a:pt x="4437" y="6525"/>
                  </a:lnTo>
                  <a:lnTo>
                    <a:pt x="4254" y="6058"/>
                  </a:lnTo>
                  <a:lnTo>
                    <a:pt x="5873" y="5396"/>
                  </a:lnTo>
                  <a:cubicBezTo>
                    <a:pt x="5939" y="5074"/>
                    <a:pt x="5772" y="4711"/>
                    <a:pt x="5624" y="4539"/>
                  </a:cubicBezTo>
                  <a:lnTo>
                    <a:pt x="4241" y="5087"/>
                  </a:lnTo>
                  <a:lnTo>
                    <a:pt x="4058" y="4611"/>
                  </a:lnTo>
                  <a:cubicBezTo>
                    <a:pt x="4287" y="4492"/>
                    <a:pt x="5591" y="4034"/>
                    <a:pt x="5643" y="3944"/>
                  </a:cubicBezTo>
                  <a:cubicBezTo>
                    <a:pt x="5792" y="3686"/>
                    <a:pt x="5462" y="3141"/>
                    <a:pt x="5459" y="3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1599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7456" y="695171"/>
            <a:ext cx="9827544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b="1" dirty="0"/>
              <a:t>Не рекомендуется </a:t>
            </a:r>
            <a:r>
              <a:rPr lang="ru-RU" dirty="0"/>
              <a:t>употреблять алкогольные напитки </a:t>
            </a:r>
            <a:r>
              <a:rPr lang="ru-RU" b="1" dirty="0"/>
              <a:t>для профилактики ССЗ.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b="1" dirty="0"/>
              <a:t>Безопасных доз алкоголя не существует. </a:t>
            </a:r>
            <a:r>
              <a:rPr lang="ru-RU" dirty="0"/>
              <a:t>Употребляющим алкоголь людям, рекомендуется снизить его потребление.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dirty="0"/>
              <a:t>Согласно результатам эпидемиологических исследований, более высокое потребление алкоголя почти линейно связано с повышением риска микроинсульта, ИБС, сердечной недостаточности.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ru-RU" dirty="0"/>
              <a:t>Более того, исследования не подтверждают возможную </a:t>
            </a:r>
            <a:r>
              <a:rPr lang="ru-RU" dirty="0" err="1"/>
              <a:t>протективную</a:t>
            </a:r>
            <a:r>
              <a:rPr lang="ru-RU" dirty="0"/>
              <a:t> роль умеренных доз алкоголя в отношении атеросклеротических сердечно-сосудистых заболеваний по сравнению с полным отказом от алкоголя, подтверждая, что самый низкий риск сердечно-сосудистых исходов наблюдается у лиц, не употребляющих алкоголь, и что любое его количество алкоголя способствует повышению АД и ИМТ.</a:t>
            </a:r>
          </a:p>
          <a:p>
            <a:pPr marL="285750" indent="-285750">
              <a:spcBef>
                <a:spcPts val="8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/>
              <a:t>Злоупотребление алкоголем ассоциируется с более высокой заболеваемостью раком и со смертностью вследствие онкологических заболеваний. </a:t>
            </a:r>
            <a:r>
              <a:rPr lang="ru-RU" b="1" dirty="0"/>
              <a:t>Употребление алкоголя больше всего коррелирует с: </a:t>
            </a:r>
            <a:r>
              <a:rPr lang="ru-RU" dirty="0"/>
              <a:t>раком слизистой рта и ротоглотки, далее следуют рак гортани, рак пищевода, рак печени, рак желудка, рак толстой кишки, мочевого пузыря, рак молочной железы, бронхиального дерева, предстательной железы, яичников, кожи </a:t>
            </a:r>
          </a:p>
          <a:p>
            <a:pPr marL="285750" indent="-285750">
              <a:spcBef>
                <a:spcPts val="8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/>
              <a:t>Риск рака толстого кишечника и прямой кишки увеличивается на 15% на каждые 12,5 единиц алкоголя, употребленного за неделю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83E8AD-A3AE-3E70-E25E-CAC655009728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666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Овал 57">
            <a:extLst>
              <a:ext uri="{FF2B5EF4-FFF2-40B4-BE49-F238E27FC236}">
                <a16:creationId xmlns:a16="http://schemas.microsoft.com/office/drawing/2014/main" id="{5FDC7859-C6D2-8B4D-841F-77F9B9C22BF3}"/>
              </a:ext>
            </a:extLst>
          </p:cNvPr>
          <p:cNvSpPr/>
          <p:nvPr/>
        </p:nvSpPr>
        <p:spPr>
          <a:xfrm>
            <a:off x="769988" y="365471"/>
            <a:ext cx="9108839" cy="6734620"/>
          </a:xfrm>
          <a:prstGeom prst="ellipse">
            <a:avLst/>
          </a:prstGeom>
          <a:gradFill flip="none" rotWithShape="1">
            <a:gsLst>
              <a:gs pos="0">
                <a:srgbClr val="BB9191"/>
              </a:gs>
              <a:gs pos="62000">
                <a:schemeClr val="bg1"/>
              </a:gs>
              <a:gs pos="16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7E891C7-DFC7-7BB1-1C5E-E271BBA02304}"/>
              </a:ext>
            </a:extLst>
          </p:cNvPr>
          <p:cNvGrpSpPr/>
          <p:nvPr/>
        </p:nvGrpSpPr>
        <p:grpSpPr>
          <a:xfrm>
            <a:off x="3692158" y="2663172"/>
            <a:ext cx="3511322" cy="1694233"/>
            <a:chOff x="3692158" y="2906518"/>
            <a:chExt cx="3511322" cy="169423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074021F-7727-C085-47DE-E7D515B6278E}"/>
                </a:ext>
              </a:extLst>
            </p:cNvPr>
            <p:cNvSpPr/>
            <p:nvPr/>
          </p:nvSpPr>
          <p:spPr>
            <a:xfrm>
              <a:off x="3692158" y="2906518"/>
              <a:ext cx="3511322" cy="16942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2858" y="3362842"/>
              <a:ext cx="1938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Избыточное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b="1" dirty="0">
                  <a:solidFill>
                    <a:schemeClr val="bg1"/>
                  </a:solidFill>
                </a:rPr>
                <a:t>потребление алкоголя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69B512D-52BE-A3DF-73B5-7EB373ABC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461" y="3244157"/>
              <a:ext cx="708329" cy="991996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DCA3C17-8045-CBF3-F860-9CE1C35C6E51}"/>
              </a:ext>
            </a:extLst>
          </p:cNvPr>
          <p:cNvSpPr/>
          <p:nvPr/>
        </p:nvSpPr>
        <p:spPr>
          <a:xfrm>
            <a:off x="6397489" y="252412"/>
            <a:ext cx="1681751" cy="2041527"/>
          </a:xfrm>
          <a:prstGeom prst="roundRect">
            <a:avLst>
              <a:gd name="adj" fmla="val 7026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07F3FC-057C-D1FF-3804-FA7053DEFC92}"/>
              </a:ext>
            </a:extLst>
          </p:cNvPr>
          <p:cNvSpPr/>
          <p:nvPr/>
        </p:nvSpPr>
        <p:spPr>
          <a:xfrm>
            <a:off x="277021" y="3941964"/>
            <a:ext cx="2260889" cy="540000"/>
          </a:xfrm>
          <a:prstGeom prst="roundRect">
            <a:avLst>
              <a:gd name="adj" fmla="val 15094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6316A6D-CE59-E6E5-4D75-BB3484F5EA03}"/>
              </a:ext>
            </a:extLst>
          </p:cNvPr>
          <p:cNvSpPr/>
          <p:nvPr/>
        </p:nvSpPr>
        <p:spPr>
          <a:xfrm>
            <a:off x="8252279" y="4951412"/>
            <a:ext cx="2160000" cy="2023934"/>
          </a:xfrm>
          <a:prstGeom prst="roundRect">
            <a:avLst>
              <a:gd name="adj" fmla="val 2573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FE39FFA-3661-B5FB-7E72-6AB0E05D9645}"/>
              </a:ext>
            </a:extLst>
          </p:cNvPr>
          <p:cNvSpPr/>
          <p:nvPr/>
        </p:nvSpPr>
        <p:spPr>
          <a:xfrm>
            <a:off x="8260664" y="252412"/>
            <a:ext cx="2160000" cy="2513425"/>
          </a:xfrm>
          <a:prstGeom prst="roundRect">
            <a:avLst>
              <a:gd name="adj" fmla="val 4945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1A98184-0830-B19C-6A6D-8BA3279AC78A}"/>
              </a:ext>
            </a:extLst>
          </p:cNvPr>
          <p:cNvSpPr/>
          <p:nvPr/>
        </p:nvSpPr>
        <p:spPr>
          <a:xfrm>
            <a:off x="8252279" y="2918701"/>
            <a:ext cx="2160000" cy="1872000"/>
          </a:xfrm>
          <a:prstGeom prst="roundRect">
            <a:avLst>
              <a:gd name="adj" fmla="val 4337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4B864C9-45F9-C463-0081-49F171E95B24}"/>
              </a:ext>
            </a:extLst>
          </p:cNvPr>
          <p:cNvSpPr/>
          <p:nvPr/>
        </p:nvSpPr>
        <p:spPr>
          <a:xfrm>
            <a:off x="4686423" y="252412"/>
            <a:ext cx="1538350" cy="1862035"/>
          </a:xfrm>
          <a:prstGeom prst="roundRect">
            <a:avLst>
              <a:gd name="adj" fmla="val 5787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972D5C9-0656-B8C3-4D71-240A3AFD3635}"/>
              </a:ext>
            </a:extLst>
          </p:cNvPr>
          <p:cNvSpPr/>
          <p:nvPr/>
        </p:nvSpPr>
        <p:spPr>
          <a:xfrm>
            <a:off x="268312" y="4696537"/>
            <a:ext cx="2300861" cy="2267373"/>
          </a:xfrm>
          <a:prstGeom prst="roundRect">
            <a:avLst>
              <a:gd name="adj" fmla="val 2573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6301D4B-57EC-9747-FB51-BAC67CE77FD6}"/>
              </a:ext>
            </a:extLst>
          </p:cNvPr>
          <p:cNvSpPr/>
          <p:nvPr/>
        </p:nvSpPr>
        <p:spPr>
          <a:xfrm>
            <a:off x="278298" y="2461156"/>
            <a:ext cx="2259612" cy="1296000"/>
          </a:xfrm>
          <a:prstGeom prst="roundRect">
            <a:avLst>
              <a:gd name="adj" fmla="val 7189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D31D112-AA1B-1CD1-C5CF-7E6340FE052C}"/>
              </a:ext>
            </a:extLst>
          </p:cNvPr>
          <p:cNvSpPr/>
          <p:nvPr/>
        </p:nvSpPr>
        <p:spPr>
          <a:xfrm>
            <a:off x="2650416" y="252412"/>
            <a:ext cx="1872000" cy="1999849"/>
          </a:xfrm>
          <a:prstGeom prst="roundRect">
            <a:avLst>
              <a:gd name="adj" fmla="val 2573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BACBAAA-2A21-7689-4582-3CE7840B19D2}"/>
              </a:ext>
            </a:extLst>
          </p:cNvPr>
          <p:cNvSpPr/>
          <p:nvPr/>
        </p:nvSpPr>
        <p:spPr>
          <a:xfrm>
            <a:off x="277021" y="252412"/>
            <a:ext cx="2194802" cy="1999849"/>
          </a:xfrm>
          <a:prstGeom prst="roundRect">
            <a:avLst>
              <a:gd name="adj" fmla="val 3444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AutoShape 6" descr="blob:https://web.whatsapp.com/2845fff3-465b-4185-b15a-e7c81bd83c1c">
            <a:extLst>
              <a:ext uri="{FF2B5EF4-FFF2-40B4-BE49-F238E27FC236}">
                <a16:creationId xmlns:a16="http://schemas.microsoft.com/office/drawing/2014/main" id="{287ADDD1-F244-9A0B-91F6-4A4FCF6D6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AutoShape 8" descr="blob:https://web.whatsapp.com/2845fff3-465b-4185-b15a-e7c81bd83c1c">
            <a:extLst>
              <a:ext uri="{FF2B5EF4-FFF2-40B4-BE49-F238E27FC236}">
                <a16:creationId xmlns:a16="http://schemas.microsoft.com/office/drawing/2014/main" id="{FF74A61A-6D28-D4B9-5930-682F6F2B4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6565B5-F63F-6DA0-0D8D-04D21277081B}"/>
              </a:ext>
            </a:extLst>
          </p:cNvPr>
          <p:cNvSpPr txBox="1"/>
          <p:nvPr/>
        </p:nvSpPr>
        <p:spPr>
          <a:xfrm>
            <a:off x="4699565" y="752195"/>
            <a:ext cx="15521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Жировая инфильтрация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Алкогольный гепатит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Цирроз</a:t>
            </a:r>
            <a:br>
              <a:rPr lang="ru-RU" sz="1250" b="1" dirty="0"/>
            </a:br>
            <a:r>
              <a:rPr lang="ru-RU" sz="1250" b="1" dirty="0"/>
              <a:t>печени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4F9E164-2A5A-92BC-80B1-C050296B67CE}"/>
              </a:ext>
            </a:extLst>
          </p:cNvPr>
          <p:cNvSpPr/>
          <p:nvPr/>
        </p:nvSpPr>
        <p:spPr>
          <a:xfrm>
            <a:off x="4981349" y="401241"/>
            <a:ext cx="8787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500" b="1" dirty="0">
                <a:solidFill>
                  <a:srgbClr val="FF0000"/>
                </a:solidFill>
              </a:rPr>
              <a:t>Печень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3AA0544-F217-F5B7-1240-B3DD59220AEF}"/>
              </a:ext>
            </a:extLst>
          </p:cNvPr>
          <p:cNvSpPr/>
          <p:nvPr/>
        </p:nvSpPr>
        <p:spPr>
          <a:xfrm>
            <a:off x="262280" y="2469167"/>
            <a:ext cx="22596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Желудочно-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кишечный тракт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5C83499-8326-FC30-920D-FAE50FA18FE0}"/>
              </a:ext>
            </a:extLst>
          </p:cNvPr>
          <p:cNvSpPr txBox="1"/>
          <p:nvPr/>
        </p:nvSpPr>
        <p:spPr>
          <a:xfrm>
            <a:off x="244751" y="2909180"/>
            <a:ext cx="247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Лейкоплакия слизистых,</a:t>
            </a:r>
            <a:br>
              <a:rPr lang="ru-RU" sz="1250" b="1" dirty="0"/>
            </a:br>
            <a:r>
              <a:rPr lang="ru-RU" sz="1250" b="1" dirty="0"/>
              <a:t>в 3-16% рак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Гастрит и дуоденит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Панкреатит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88CED25-2C91-956D-60E7-FDC5AA9DB88C}"/>
              </a:ext>
            </a:extLst>
          </p:cNvPr>
          <p:cNvSpPr/>
          <p:nvPr/>
        </p:nvSpPr>
        <p:spPr>
          <a:xfrm>
            <a:off x="592555" y="289033"/>
            <a:ext cx="127855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Сердечно-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сосудистая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система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BEB9CEB-1500-F31D-F5E2-06051DCBF84D}"/>
              </a:ext>
            </a:extLst>
          </p:cNvPr>
          <p:cNvSpPr/>
          <p:nvPr/>
        </p:nvSpPr>
        <p:spPr>
          <a:xfrm>
            <a:off x="2896431" y="265650"/>
            <a:ext cx="14766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Дыхательная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система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CBC2FBB-F847-A5D7-76E4-103A26A185F4}"/>
              </a:ext>
            </a:extLst>
          </p:cNvPr>
          <p:cNvSpPr/>
          <p:nvPr/>
        </p:nvSpPr>
        <p:spPr>
          <a:xfrm>
            <a:off x="8229039" y="241593"/>
            <a:ext cx="22031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Эндокринная система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5C1A43EA-69E8-C0C8-BF01-DB02BF6BA81A}"/>
              </a:ext>
            </a:extLst>
          </p:cNvPr>
          <p:cNvSpPr/>
          <p:nvPr/>
        </p:nvSpPr>
        <p:spPr>
          <a:xfrm>
            <a:off x="8286889" y="736389"/>
            <a:ext cx="2079599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Псевдосиндром</a:t>
            </a:r>
            <a:r>
              <a:rPr lang="ru-RU" sz="1250" b="1" dirty="0"/>
              <a:t> Кушинга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Остеопороза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Сахарный диабет</a:t>
            </a:r>
          </a:p>
          <a:p>
            <a:pPr indent="182563"/>
            <a:r>
              <a:rPr lang="ru-RU" sz="1250" b="1" u="sng" dirty="0"/>
              <a:t>У мужчин: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Импотенция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Гинекомастия </a:t>
            </a:r>
          </a:p>
          <a:p>
            <a:pPr indent="182563"/>
            <a:r>
              <a:rPr lang="ru-RU" sz="1250" b="1" u="sng" dirty="0"/>
              <a:t>У женщин: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Нарушения </a:t>
            </a:r>
            <a:r>
              <a:rPr lang="ru-RU" sz="1250" b="1" dirty="0" err="1"/>
              <a:t>менстру-ального</a:t>
            </a:r>
            <a:r>
              <a:rPr lang="ru-RU" sz="1250" b="1" dirty="0"/>
              <a:t> цикла</a:t>
            </a:r>
          </a:p>
          <a:p>
            <a:endParaRPr lang="ru-RU" sz="1250" b="1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AE404545-2EED-3670-3FA4-804A0D5776A5}"/>
              </a:ext>
            </a:extLst>
          </p:cNvPr>
          <p:cNvSpPr/>
          <p:nvPr/>
        </p:nvSpPr>
        <p:spPr>
          <a:xfrm>
            <a:off x="8121172" y="2917308"/>
            <a:ext cx="233004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Опорно-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двигательный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аппарат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E8FB417-FBC5-A89E-86D2-9142D94B5834}"/>
              </a:ext>
            </a:extLst>
          </p:cNvPr>
          <p:cNvSpPr txBox="1"/>
          <p:nvPr/>
        </p:nvSpPr>
        <p:spPr>
          <a:xfrm>
            <a:off x="399143" y="952869"/>
            <a:ext cx="17959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Артериальная гипертензия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Инсульт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Дилатационная</a:t>
            </a:r>
            <a:r>
              <a:rPr lang="ru-RU" sz="1250" b="1" dirty="0"/>
              <a:t> кардиомиопатия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Аритмия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4CB502-B09E-2461-ECFA-4BAEE4B721C0}"/>
              </a:ext>
            </a:extLst>
          </p:cNvPr>
          <p:cNvSpPr txBox="1"/>
          <p:nvPr/>
        </p:nvSpPr>
        <p:spPr>
          <a:xfrm>
            <a:off x="298536" y="4942707"/>
            <a:ext cx="251479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Псориаз и </a:t>
            </a:r>
            <a:r>
              <a:rPr lang="ru-RU" sz="1250" b="1" dirty="0" err="1"/>
              <a:t>дискоидная</a:t>
            </a:r>
            <a:br>
              <a:rPr lang="ru-RU" sz="1250" b="1" dirty="0"/>
            </a:br>
            <a:r>
              <a:rPr lang="ru-RU" sz="1250" b="1" dirty="0"/>
              <a:t>экзема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Телеангиэктазии</a:t>
            </a:r>
            <a:endParaRPr lang="ru-RU" sz="1250" b="1" dirty="0"/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Юношеские угри 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Неглубокие </a:t>
            </a:r>
            <a:r>
              <a:rPr lang="ru-RU" sz="1250" b="1" dirty="0" err="1"/>
              <a:t>инфекци-онные</a:t>
            </a:r>
            <a:r>
              <a:rPr lang="ru-RU" sz="1250" b="1" dirty="0"/>
              <a:t> поражения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Поздняя порфирия кожи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Базальноклеточные карциномы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Кожные стигмы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A5676A8-B488-AC58-933E-FADE3FC4E276}"/>
              </a:ext>
            </a:extLst>
          </p:cNvPr>
          <p:cNvSpPr/>
          <p:nvPr/>
        </p:nvSpPr>
        <p:spPr>
          <a:xfrm>
            <a:off x="997570" y="4746609"/>
            <a:ext cx="6621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500" b="1" dirty="0">
                <a:solidFill>
                  <a:srgbClr val="FF0000"/>
                </a:solidFill>
              </a:rPr>
              <a:t>Кожа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3153048-A713-3A4A-524F-C0371D6DC257}"/>
              </a:ext>
            </a:extLst>
          </p:cNvPr>
          <p:cNvSpPr/>
          <p:nvPr/>
        </p:nvSpPr>
        <p:spPr>
          <a:xfrm>
            <a:off x="8323513" y="5054191"/>
            <a:ext cx="21383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Моче-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выделительная система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4FECF00-EF59-678B-720E-6B9BCC3BA276}"/>
              </a:ext>
            </a:extLst>
          </p:cNvPr>
          <p:cNvSpPr txBox="1"/>
          <p:nvPr/>
        </p:nvSpPr>
        <p:spPr>
          <a:xfrm>
            <a:off x="8286890" y="5683969"/>
            <a:ext cx="20161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Учащение мочеиспускания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Недержание мочи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Острая почечная недостаточность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Аритмия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4D61650-0D9A-CAC9-ED61-EEBDADBA077F}"/>
              </a:ext>
            </a:extLst>
          </p:cNvPr>
          <p:cNvSpPr/>
          <p:nvPr/>
        </p:nvSpPr>
        <p:spPr>
          <a:xfrm>
            <a:off x="218138" y="3977122"/>
            <a:ext cx="24563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Кроветворная система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81F44B7-72E9-07B3-2C53-A7B23EA16FC5}"/>
              </a:ext>
            </a:extLst>
          </p:cNvPr>
          <p:cNvSpPr/>
          <p:nvPr/>
        </p:nvSpPr>
        <p:spPr>
          <a:xfrm>
            <a:off x="380153" y="4170950"/>
            <a:ext cx="1756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00" b="1" dirty="0"/>
              <a:t>Тромбоцитопения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B4C948A4-5712-64BE-7D34-80200F7C0E5B}"/>
              </a:ext>
            </a:extLst>
          </p:cNvPr>
          <p:cNvGrpSpPr/>
          <p:nvPr/>
        </p:nvGrpSpPr>
        <p:grpSpPr>
          <a:xfrm>
            <a:off x="3105924" y="4696957"/>
            <a:ext cx="4481553" cy="2261686"/>
            <a:chOff x="3074279" y="4696957"/>
            <a:chExt cx="4481553" cy="2261686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F69CA1D5-10E3-A46F-8234-8BE88ABE41F1}"/>
                </a:ext>
              </a:extLst>
            </p:cNvPr>
            <p:cNvSpPr/>
            <p:nvPr/>
          </p:nvSpPr>
          <p:spPr>
            <a:xfrm>
              <a:off x="3074279" y="4696958"/>
              <a:ext cx="4481553" cy="2261685"/>
            </a:xfrm>
            <a:prstGeom prst="roundRect">
              <a:avLst>
                <a:gd name="adj" fmla="val 6976"/>
              </a:avLst>
            </a:prstGeom>
            <a:solidFill>
              <a:schemeClr val="accent5">
                <a:lumMod val="20000"/>
                <a:lumOff val="80000"/>
                <a:alpha val="9294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FC92A0B2-B48E-5693-7C68-FA912FB32417}"/>
                </a:ext>
              </a:extLst>
            </p:cNvPr>
            <p:cNvSpPr/>
            <p:nvPr/>
          </p:nvSpPr>
          <p:spPr>
            <a:xfrm>
              <a:off x="3166045" y="5173398"/>
              <a:ext cx="2371989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слизистой рта</a:t>
              </a:r>
              <a:br>
                <a:rPr lang="ru-RU" sz="1300" b="1" dirty="0"/>
              </a:br>
              <a:r>
                <a:rPr lang="ru-RU" sz="1300" b="1" dirty="0"/>
                <a:t>и ротоглотки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гортани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пищевода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печени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желудка 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толстой кишки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мочевого пузыря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41847CFB-D2CC-3519-9D79-BEED1FA027B5}"/>
                </a:ext>
              </a:extLst>
            </p:cNvPr>
            <p:cNvSpPr/>
            <p:nvPr/>
          </p:nvSpPr>
          <p:spPr>
            <a:xfrm>
              <a:off x="5148778" y="5160998"/>
              <a:ext cx="2371989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молочной железы 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карцинома</a:t>
              </a:r>
              <a:br>
                <a:rPr lang="ru-RU" sz="1300" b="1" dirty="0"/>
              </a:br>
              <a:r>
                <a:rPr lang="ru-RU" sz="1300" b="1" dirty="0"/>
                <a:t>носоглотки,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бронхиального дерева 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предстательной железы, 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яичников </a:t>
              </a:r>
            </a:p>
            <a:p>
              <a:pPr marL="265113" indent="-265113">
                <a:spcBef>
                  <a:spcPts val="0"/>
                </a:spcBef>
                <a:buClr>
                  <a:srgbClr val="00B0F0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ru-RU" sz="1300" b="1" dirty="0"/>
                <a:t>кожи </a:t>
              </a:r>
            </a:p>
          </p:txBody>
        </p: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6AE7747-57CE-C370-3790-21ACEA0D4B91}"/>
                </a:ext>
              </a:extLst>
            </p:cNvPr>
            <p:cNvSpPr/>
            <p:nvPr/>
          </p:nvSpPr>
          <p:spPr>
            <a:xfrm>
              <a:off x="3074279" y="4696957"/>
              <a:ext cx="4481553" cy="396000"/>
            </a:xfrm>
            <a:prstGeom prst="roundRect">
              <a:avLst>
                <a:gd name="adj" fmla="val 19026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НОВООБРАЗОВАНИЯ</a:t>
              </a:r>
            </a:p>
          </p:txBody>
        </p:sp>
      </p:grp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7946E247-CBF2-47C3-0D59-78088562E514}"/>
              </a:ext>
            </a:extLst>
          </p:cNvPr>
          <p:cNvSpPr/>
          <p:nvPr/>
        </p:nvSpPr>
        <p:spPr>
          <a:xfrm>
            <a:off x="8286890" y="3565036"/>
            <a:ext cx="220445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Остеопороз 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Остеомаляция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Переломы 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Бессосудистый</a:t>
            </a:r>
            <a:br>
              <a:rPr lang="ru-RU" sz="1250" b="1" dirty="0"/>
            </a:br>
            <a:r>
              <a:rPr lang="ru-RU" sz="1250" b="1" dirty="0"/>
              <a:t>некроз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Токсическая миопатия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8296B83-2E1C-B009-D171-B0D9C539F83D}"/>
              </a:ext>
            </a:extLst>
          </p:cNvPr>
          <p:cNvSpPr/>
          <p:nvPr/>
        </p:nvSpPr>
        <p:spPr>
          <a:xfrm>
            <a:off x="6671344" y="267328"/>
            <a:ext cx="10021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Нервная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система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1E09E8B-05F5-D0B7-911E-35898BE605F5}"/>
              </a:ext>
            </a:extLst>
          </p:cNvPr>
          <p:cNvSpPr/>
          <p:nvPr/>
        </p:nvSpPr>
        <p:spPr>
          <a:xfrm>
            <a:off x="6385317" y="786344"/>
            <a:ext cx="17703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Снижение внимания, памяти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Полиневропатия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Судорожные припадки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3A9FFB74-CBF8-A3F2-50F0-97CC66BEB943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B95D50-BB92-92BC-77ED-4BAE1EEF0C1F}"/>
              </a:ext>
            </a:extLst>
          </p:cNvPr>
          <p:cNvSpPr/>
          <p:nvPr/>
        </p:nvSpPr>
        <p:spPr>
          <a:xfrm>
            <a:off x="2556241" y="752195"/>
            <a:ext cx="210189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Аспирационная пневмония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Синдром </a:t>
            </a:r>
            <a:r>
              <a:rPr lang="ru-RU" sz="1250" b="1" dirty="0" err="1"/>
              <a:t>обструктив-ного</a:t>
            </a:r>
            <a:r>
              <a:rPr lang="ru-RU" sz="1250" b="1" dirty="0"/>
              <a:t> апноэ сна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Острый респираторный дистресс-синдром</a:t>
            </a:r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id="{1B995679-5E51-96EC-869A-E8AC3C4B7834}"/>
              </a:ext>
            </a:extLst>
          </p:cNvPr>
          <p:cNvSpPr/>
          <p:nvPr/>
        </p:nvSpPr>
        <p:spPr>
          <a:xfrm rot="2566271">
            <a:off x="3765470" y="2432962"/>
            <a:ext cx="1065721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 19">
            <a:extLst>
              <a:ext uri="{FF2B5EF4-FFF2-40B4-BE49-F238E27FC236}">
                <a16:creationId xmlns:a16="http://schemas.microsoft.com/office/drawing/2014/main" id="{06F555AA-E0E4-7553-D022-D76C34F2A55E}"/>
              </a:ext>
            </a:extLst>
          </p:cNvPr>
          <p:cNvSpPr/>
          <p:nvPr/>
        </p:nvSpPr>
        <p:spPr>
          <a:xfrm rot="1337882">
            <a:off x="2287811" y="2471725"/>
            <a:ext cx="1952550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лево 25">
            <a:extLst>
              <a:ext uri="{FF2B5EF4-FFF2-40B4-BE49-F238E27FC236}">
                <a16:creationId xmlns:a16="http://schemas.microsoft.com/office/drawing/2014/main" id="{A2C26726-04AD-A755-4AFE-C8F2D4727C72}"/>
              </a:ext>
            </a:extLst>
          </p:cNvPr>
          <p:cNvSpPr/>
          <p:nvPr/>
        </p:nvSpPr>
        <p:spPr>
          <a:xfrm rot="532553">
            <a:off x="2481635" y="3094382"/>
            <a:ext cx="1268852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лево 27">
            <a:extLst>
              <a:ext uri="{FF2B5EF4-FFF2-40B4-BE49-F238E27FC236}">
                <a16:creationId xmlns:a16="http://schemas.microsoft.com/office/drawing/2014/main" id="{3ECB91E6-321B-D6B8-610A-55F9A8AF475E}"/>
              </a:ext>
            </a:extLst>
          </p:cNvPr>
          <p:cNvSpPr/>
          <p:nvPr/>
        </p:nvSpPr>
        <p:spPr>
          <a:xfrm rot="20568947" flipV="1">
            <a:off x="2464187" y="3805905"/>
            <a:ext cx="1401703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лево 28">
            <a:extLst>
              <a:ext uri="{FF2B5EF4-FFF2-40B4-BE49-F238E27FC236}">
                <a16:creationId xmlns:a16="http://schemas.microsoft.com/office/drawing/2014/main" id="{1E372598-E37B-1BF1-39AB-4D939A508210}"/>
              </a:ext>
            </a:extLst>
          </p:cNvPr>
          <p:cNvSpPr/>
          <p:nvPr/>
        </p:nvSpPr>
        <p:spPr>
          <a:xfrm rot="19878805" flipV="1">
            <a:off x="2447063" y="4236560"/>
            <a:ext cx="1677032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лево 30">
            <a:extLst>
              <a:ext uri="{FF2B5EF4-FFF2-40B4-BE49-F238E27FC236}">
                <a16:creationId xmlns:a16="http://schemas.microsoft.com/office/drawing/2014/main" id="{13277253-0941-C74E-A16E-9B53D3BDD24C}"/>
              </a:ext>
            </a:extLst>
          </p:cNvPr>
          <p:cNvSpPr/>
          <p:nvPr/>
        </p:nvSpPr>
        <p:spPr>
          <a:xfrm rot="5400000">
            <a:off x="5176158" y="2262347"/>
            <a:ext cx="612129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лево 31">
            <a:extLst>
              <a:ext uri="{FF2B5EF4-FFF2-40B4-BE49-F238E27FC236}">
                <a16:creationId xmlns:a16="http://schemas.microsoft.com/office/drawing/2014/main" id="{6A9615C6-97D1-A5BC-CA1A-C72C1A8D8B4F}"/>
              </a:ext>
            </a:extLst>
          </p:cNvPr>
          <p:cNvSpPr/>
          <p:nvPr/>
        </p:nvSpPr>
        <p:spPr>
          <a:xfrm rot="16200000">
            <a:off x="5250346" y="4357989"/>
            <a:ext cx="357266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лево 32">
            <a:extLst>
              <a:ext uri="{FF2B5EF4-FFF2-40B4-BE49-F238E27FC236}">
                <a16:creationId xmlns:a16="http://schemas.microsoft.com/office/drawing/2014/main" id="{B739895E-6626-9983-3BC5-1BBEDA1A5280}"/>
              </a:ext>
            </a:extLst>
          </p:cNvPr>
          <p:cNvSpPr/>
          <p:nvPr/>
        </p:nvSpPr>
        <p:spPr>
          <a:xfrm rot="17960859">
            <a:off x="4186583" y="4279989"/>
            <a:ext cx="657423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лево 33">
            <a:extLst>
              <a:ext uri="{FF2B5EF4-FFF2-40B4-BE49-F238E27FC236}">
                <a16:creationId xmlns:a16="http://schemas.microsoft.com/office/drawing/2014/main" id="{E29E1377-3BB1-1A68-4C2B-7DCDF3D00D9E}"/>
              </a:ext>
            </a:extLst>
          </p:cNvPr>
          <p:cNvSpPr/>
          <p:nvPr/>
        </p:nvSpPr>
        <p:spPr>
          <a:xfrm rot="3639141" flipH="1">
            <a:off x="6122420" y="4274320"/>
            <a:ext cx="657423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лево 34">
            <a:extLst>
              <a:ext uri="{FF2B5EF4-FFF2-40B4-BE49-F238E27FC236}">
                <a16:creationId xmlns:a16="http://schemas.microsoft.com/office/drawing/2014/main" id="{066E4FB2-C872-1B2F-25E4-4A475AFF96A0}"/>
              </a:ext>
            </a:extLst>
          </p:cNvPr>
          <p:cNvSpPr/>
          <p:nvPr/>
        </p:nvSpPr>
        <p:spPr>
          <a:xfrm rot="2171962" flipH="1" flipV="1">
            <a:off x="6587497" y="4306897"/>
            <a:ext cx="1841188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лево 35">
            <a:extLst>
              <a:ext uri="{FF2B5EF4-FFF2-40B4-BE49-F238E27FC236}">
                <a16:creationId xmlns:a16="http://schemas.microsoft.com/office/drawing/2014/main" id="{B97FF9CB-E077-AF16-42A4-4A454FFC96CF}"/>
              </a:ext>
            </a:extLst>
          </p:cNvPr>
          <p:cNvSpPr/>
          <p:nvPr/>
        </p:nvSpPr>
        <p:spPr>
          <a:xfrm rot="11068224">
            <a:off x="6969274" y="3419696"/>
            <a:ext cx="1268852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лево 36">
            <a:extLst>
              <a:ext uri="{FF2B5EF4-FFF2-40B4-BE49-F238E27FC236}">
                <a16:creationId xmlns:a16="http://schemas.microsoft.com/office/drawing/2014/main" id="{DFA0B92B-563E-6668-1815-EDD9BD989D88}"/>
              </a:ext>
            </a:extLst>
          </p:cNvPr>
          <p:cNvSpPr/>
          <p:nvPr/>
        </p:nvSpPr>
        <p:spPr>
          <a:xfrm rot="9324624">
            <a:off x="6893963" y="2724875"/>
            <a:ext cx="1408846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лево 37">
            <a:extLst>
              <a:ext uri="{FF2B5EF4-FFF2-40B4-BE49-F238E27FC236}">
                <a16:creationId xmlns:a16="http://schemas.microsoft.com/office/drawing/2014/main" id="{2CF46B16-3790-B38E-44AC-BCF48D3124AE}"/>
              </a:ext>
            </a:extLst>
          </p:cNvPr>
          <p:cNvSpPr/>
          <p:nvPr/>
        </p:nvSpPr>
        <p:spPr>
          <a:xfrm rot="8116390">
            <a:off x="5891891" y="2494892"/>
            <a:ext cx="1065721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1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7456" y="1087261"/>
            <a:ext cx="9709204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Потребление спиртных напитков не должно превышать 100 г в пересчете на этиловый спирт в неделю</a:t>
            </a:r>
            <a:r>
              <a:rPr lang="ru-RU" dirty="0"/>
              <a:t>. Этот уровень одинаков для мужчин и для женщин. Употребление алкоголя в дозах, превышающих этот уровень, сопровождается сокращением продолжительности жизни. Пересчет этилового спирта в количество порций алкогольных напитков зависит от их вида и размера порции.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ru-RU" dirty="0"/>
              <a:t>Как правило, в одной порции содержится 12 г (18 мл) этанола,</a:t>
            </a:r>
            <a:br>
              <a:rPr lang="en-US" dirty="0"/>
            </a:br>
            <a:r>
              <a:rPr lang="ru-RU" dirty="0"/>
              <a:t>приблизительно соответствует:</a:t>
            </a:r>
            <a:endParaRPr lang="en-US" dirty="0"/>
          </a:p>
          <a:p>
            <a:pPr marL="1882775" indent="-354013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ru-RU" dirty="0"/>
              <a:t>330 мл пива (содержащего ≈5% этанола) </a:t>
            </a:r>
            <a:endParaRPr lang="en-US" dirty="0"/>
          </a:p>
          <a:p>
            <a:pPr marL="1882775" indent="-354013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ru-RU" dirty="0"/>
              <a:t>или 150 мл вина (≈12% этанола), </a:t>
            </a:r>
            <a:endParaRPr lang="en-US" dirty="0"/>
          </a:p>
          <a:p>
            <a:pPr marL="1882775" indent="-354013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ru-RU" dirty="0"/>
              <a:t>или 45 мл крепких напитков (≈40% этанола)). 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ru-RU" b="1" dirty="0"/>
              <a:t>В неделю не более 8 доз, не более 2 доз в день.</a:t>
            </a:r>
          </a:p>
          <a:p>
            <a:pPr>
              <a:spcBef>
                <a:spcPts val="1400"/>
              </a:spcBef>
            </a:pPr>
            <a:r>
              <a:rPr lang="ru-RU" altLang="ru-RU" dirty="0"/>
              <a:t>Отдельным фактором риска можно выделить «большое разовое употребление алкоголя». При большом разовом употреблении алкоголя (употребление мужчинами пяти, женщинами — четырех стандартных порций алкоголя в течение 2–3 часов)</a:t>
            </a:r>
            <a:br>
              <a:rPr lang="ru-RU" altLang="ru-RU" dirty="0"/>
            </a:br>
            <a:r>
              <a:rPr lang="ru-RU" altLang="ru-RU" dirty="0"/>
              <a:t>резко возрастает риск гипертонического криза, аритмий, инфаркта, инсульта.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83E8AD-A3AE-3E70-E25E-CAC655009728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88187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5DFB75F-8534-92E2-9B5F-CF8EFF9F9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039" y="616889"/>
            <a:ext cx="517514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0070C0"/>
              </a:buClr>
            </a:pP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Количество выпитого (мл)</a:t>
            </a:r>
          </a:p>
        </p:txBody>
      </p:sp>
      <p:graphicFrame>
        <p:nvGraphicFramePr>
          <p:cNvPr id="3" name="Таблица 12">
            <a:extLst>
              <a:ext uri="{FF2B5EF4-FFF2-40B4-BE49-F238E27FC236}">
                <a16:creationId xmlns:a16="http://schemas.microsoft.com/office/drawing/2014/main" id="{C4577C85-1745-9DB3-407D-D0EA5FBD0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1695"/>
              </p:ext>
            </p:extLst>
          </p:nvPr>
        </p:nvGraphicFramePr>
        <p:xfrm>
          <a:off x="2211189" y="893888"/>
          <a:ext cx="6264000" cy="60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1200927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8276295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0703938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5944765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94999885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216984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0011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9654288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24562507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699536537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3427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216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7174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6822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63884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2323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583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5735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2479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7438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4061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99946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0788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03143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4671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0121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362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6066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9045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5788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3859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7697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2095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2427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572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6420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A2662917-F660-4B42-2E68-3B3DE6F34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888" y="649791"/>
            <a:ext cx="100415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0070C0"/>
              </a:buClr>
            </a:pP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Крепость</a:t>
            </a:r>
            <a:b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алкоголя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D72414-027D-B183-FEEF-E9481E9FDE84}"/>
              </a:ext>
            </a:extLst>
          </p:cNvPr>
          <p:cNvSpPr/>
          <p:nvPr/>
        </p:nvSpPr>
        <p:spPr>
          <a:xfrm>
            <a:off x="270121" y="192253"/>
            <a:ext cx="1015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АЛКОГОЛЬНЫЕ ДОЗЫ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580A93-CDD9-ABDA-DE85-90CEAFE85EC2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76001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44DD67-664A-ADA4-4AEF-4DCD5A1284BA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87291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6F508F3-6332-D702-6D10-900A4E812BDA}"/>
              </a:ext>
            </a:extLst>
          </p:cNvPr>
          <p:cNvSpPr/>
          <p:nvPr/>
        </p:nvSpPr>
        <p:spPr>
          <a:xfrm>
            <a:off x="841398" y="5415788"/>
            <a:ext cx="9010603" cy="845487"/>
          </a:xfrm>
          <a:prstGeom prst="rect">
            <a:avLst/>
          </a:prstGeom>
          <a:gradFill>
            <a:gsLst>
              <a:gs pos="0">
                <a:srgbClr val="FFD6D5"/>
              </a:gs>
              <a:gs pos="100000">
                <a:srgbClr val="FFEBEB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74BEB-9A52-79B1-80F5-143316BB444C}"/>
              </a:ext>
            </a:extLst>
          </p:cNvPr>
          <p:cNvSpPr txBox="1"/>
          <p:nvPr/>
        </p:nvSpPr>
        <p:spPr>
          <a:xfrm>
            <a:off x="4231920" y="5440710"/>
            <a:ext cx="524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по сравнению с теми,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кто занимается умеренной ФА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(30 мин. в большинстве дней в неделю)</a:t>
            </a:r>
          </a:p>
        </p:txBody>
      </p:sp>
      <p:sp>
        <p:nvSpPr>
          <p:cNvPr id="17" name="Пятиугольник 29">
            <a:extLst>
              <a:ext uri="{FF2B5EF4-FFF2-40B4-BE49-F238E27FC236}">
                <a16:creationId xmlns:a16="http://schemas.microsoft.com/office/drawing/2014/main" id="{F145C542-D829-0CB9-D3EF-2490374CB568}"/>
              </a:ext>
            </a:extLst>
          </p:cNvPr>
          <p:cNvSpPr/>
          <p:nvPr/>
        </p:nvSpPr>
        <p:spPr>
          <a:xfrm>
            <a:off x="841398" y="5415385"/>
            <a:ext cx="3267410" cy="84548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Выше на 20–30%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риск смерти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всех причин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619375" y="3521078"/>
            <a:ext cx="5454650" cy="964624"/>
            <a:chOff x="378164" y="232189"/>
            <a:chExt cx="5454650" cy="964624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4F8EE8A-DCB4-51D8-35E9-9AE7268FDEDD}"/>
                </a:ext>
              </a:extLst>
            </p:cNvPr>
            <p:cNvSpPr/>
            <p:nvPr/>
          </p:nvSpPr>
          <p:spPr>
            <a:xfrm>
              <a:off x="491447" y="232189"/>
              <a:ext cx="5021257" cy="9646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7FA2C34-5555-B6B5-516F-63FFCA86EE34}"/>
                </a:ext>
              </a:extLst>
            </p:cNvPr>
            <p:cNvSpPr/>
            <p:nvPr/>
          </p:nvSpPr>
          <p:spPr>
            <a:xfrm>
              <a:off x="378164" y="323742"/>
              <a:ext cx="5454650" cy="743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        НЕДОСТАТОЧНАЯ</a:t>
              </a:r>
              <a:br>
                <a:rPr lang="ru-RU" sz="2000" b="1" dirty="0">
                  <a:solidFill>
                    <a:schemeClr val="bg1"/>
                  </a:solidFill>
                </a:rPr>
              </a:br>
              <a:r>
                <a:rPr lang="ru-RU" sz="2000" b="1" dirty="0">
                  <a:solidFill>
                    <a:schemeClr val="bg1"/>
                  </a:solidFill>
                </a:rPr>
                <a:t>ФИЗИЧЕСКАЯ АКТИВНОСТЬ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9549D94-D469-08E3-7B6C-02185B8B2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586" y="393613"/>
              <a:ext cx="855422" cy="321326"/>
            </a:xfrm>
            <a:prstGeom prst="rect">
              <a:avLst/>
            </a:prstGeom>
          </p:spPr>
        </p:pic>
      </p:grpSp>
      <p:sp>
        <p:nvSpPr>
          <p:cNvPr id="36" name="Прямоугольник: скругленные углы 47">
            <a:extLst>
              <a:ext uri="{FF2B5EF4-FFF2-40B4-BE49-F238E27FC236}">
                <a16:creationId xmlns:a16="http://schemas.microsoft.com/office/drawing/2014/main" id="{1BACBAAA-2A21-7689-4582-3CE7840B19D2}"/>
              </a:ext>
            </a:extLst>
          </p:cNvPr>
          <p:cNvSpPr/>
          <p:nvPr/>
        </p:nvSpPr>
        <p:spPr>
          <a:xfrm>
            <a:off x="277021" y="1884459"/>
            <a:ext cx="2194802" cy="1999849"/>
          </a:xfrm>
          <a:prstGeom prst="roundRect">
            <a:avLst>
              <a:gd name="adj" fmla="val 3444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88CED25-2C91-956D-60E7-FDC5AA9DB88C}"/>
              </a:ext>
            </a:extLst>
          </p:cNvPr>
          <p:cNvSpPr/>
          <p:nvPr/>
        </p:nvSpPr>
        <p:spPr>
          <a:xfrm>
            <a:off x="592555" y="1921080"/>
            <a:ext cx="127855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Сердечно-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сосудистая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система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8FB417-FBC5-A89E-86D2-9142D94B5834}"/>
              </a:ext>
            </a:extLst>
          </p:cNvPr>
          <p:cNvSpPr txBox="1"/>
          <p:nvPr/>
        </p:nvSpPr>
        <p:spPr>
          <a:xfrm>
            <a:off x="399143" y="2584916"/>
            <a:ext cx="179599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Артериальная гипертензия</a:t>
            </a:r>
            <a:br>
              <a:rPr lang="ru-RU" sz="1250" dirty="0"/>
            </a:br>
            <a:r>
              <a:rPr lang="ru-RU" sz="1250" dirty="0"/>
              <a:t>на 35-53%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ИБС на 30%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Инсульт</a:t>
            </a:r>
          </a:p>
        </p:txBody>
      </p:sp>
      <p:sp>
        <p:nvSpPr>
          <p:cNvPr id="40" name="Прямоугольник: скругленные углы 17">
            <a:extLst>
              <a:ext uri="{FF2B5EF4-FFF2-40B4-BE49-F238E27FC236}">
                <a16:creationId xmlns:a16="http://schemas.microsoft.com/office/drawing/2014/main" id="{3FE39FFA-3661-B5FB-7E72-6AB0E05D9645}"/>
              </a:ext>
            </a:extLst>
          </p:cNvPr>
          <p:cNvSpPr/>
          <p:nvPr/>
        </p:nvSpPr>
        <p:spPr>
          <a:xfrm>
            <a:off x="5643395" y="924608"/>
            <a:ext cx="2160000" cy="1242835"/>
          </a:xfrm>
          <a:prstGeom prst="roundRect">
            <a:avLst>
              <a:gd name="adj" fmla="val 4945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20">
            <a:extLst>
              <a:ext uri="{FF2B5EF4-FFF2-40B4-BE49-F238E27FC236}">
                <a16:creationId xmlns:a16="http://schemas.microsoft.com/office/drawing/2014/main" id="{91A98184-0830-B19C-6A6D-8BA3279AC78A}"/>
              </a:ext>
            </a:extLst>
          </p:cNvPr>
          <p:cNvSpPr/>
          <p:nvPr/>
        </p:nvSpPr>
        <p:spPr>
          <a:xfrm>
            <a:off x="8184457" y="2042767"/>
            <a:ext cx="2160000" cy="1970643"/>
          </a:xfrm>
          <a:prstGeom prst="roundRect">
            <a:avLst>
              <a:gd name="adj" fmla="val 4337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CBC2FBB-F847-A5D7-76E4-103A26A185F4}"/>
              </a:ext>
            </a:extLst>
          </p:cNvPr>
          <p:cNvSpPr/>
          <p:nvPr/>
        </p:nvSpPr>
        <p:spPr>
          <a:xfrm>
            <a:off x="5611770" y="913789"/>
            <a:ext cx="22031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Эндокринная система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C1A43EA-69E8-C0C8-BF01-DB02BF6BA81A}"/>
              </a:ext>
            </a:extLst>
          </p:cNvPr>
          <p:cNvSpPr/>
          <p:nvPr/>
        </p:nvSpPr>
        <p:spPr>
          <a:xfrm>
            <a:off x="5702143" y="1288270"/>
            <a:ext cx="2079599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Сахарный диабет</a:t>
            </a:r>
            <a:br>
              <a:rPr lang="ru-RU" sz="1250" dirty="0"/>
            </a:br>
            <a:r>
              <a:rPr lang="ru-RU" sz="1250" dirty="0"/>
              <a:t>на 27%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Ожирение 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endParaRPr lang="ru-RU" sz="1250" dirty="0"/>
          </a:p>
          <a:p>
            <a:endParaRPr lang="ru-RU" sz="125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E404545-2EED-3670-3FA4-804A0D5776A5}"/>
              </a:ext>
            </a:extLst>
          </p:cNvPr>
          <p:cNvSpPr/>
          <p:nvPr/>
        </p:nvSpPr>
        <p:spPr>
          <a:xfrm>
            <a:off x="8233937" y="2109614"/>
            <a:ext cx="214945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Опорно-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двигательный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аппарат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946E247-CBF2-47C3-0D59-78088562E514}"/>
              </a:ext>
            </a:extLst>
          </p:cNvPr>
          <p:cNvSpPr/>
          <p:nvPr/>
        </p:nvSpPr>
        <p:spPr>
          <a:xfrm>
            <a:off x="8184458" y="2846999"/>
            <a:ext cx="2109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Остеопороз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Риск падений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5427" y="2969543"/>
            <a:ext cx="3862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Фактор риска развития ХНИЗ</a:t>
            </a:r>
          </a:p>
          <a:p>
            <a:pPr algn="ctr"/>
            <a:r>
              <a:rPr lang="ru-RU" sz="1400" b="1" dirty="0"/>
              <a:t>и их осложнений</a:t>
            </a:r>
          </a:p>
        </p:txBody>
      </p:sp>
      <p:sp>
        <p:nvSpPr>
          <p:cNvPr id="46" name="Прямоугольник: скругленные углы 47">
            <a:extLst>
              <a:ext uri="{FF2B5EF4-FFF2-40B4-BE49-F238E27FC236}">
                <a16:creationId xmlns:a16="http://schemas.microsoft.com/office/drawing/2014/main" id="{1BACBAAA-2A21-7689-4582-3CE7840B19D2}"/>
              </a:ext>
            </a:extLst>
          </p:cNvPr>
          <p:cNvSpPr/>
          <p:nvPr/>
        </p:nvSpPr>
        <p:spPr>
          <a:xfrm>
            <a:off x="2877107" y="903569"/>
            <a:ext cx="2194802" cy="1274873"/>
          </a:xfrm>
          <a:prstGeom prst="roundRect">
            <a:avLst>
              <a:gd name="adj" fmla="val 3444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88CED25-2C91-956D-60E7-FDC5AA9DB88C}"/>
              </a:ext>
            </a:extLst>
          </p:cNvPr>
          <p:cNvSpPr/>
          <p:nvPr/>
        </p:nvSpPr>
        <p:spPr>
          <a:xfrm>
            <a:off x="2877106" y="940190"/>
            <a:ext cx="2194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Онкологические заболевания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946E247-CBF2-47C3-0D59-78088562E514}"/>
              </a:ext>
            </a:extLst>
          </p:cNvPr>
          <p:cNvSpPr/>
          <p:nvPr/>
        </p:nvSpPr>
        <p:spPr>
          <a:xfrm>
            <a:off x="2877107" y="1486334"/>
            <a:ext cx="220445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Рак молочной железы</a:t>
            </a:r>
            <a:br>
              <a:rPr lang="ru-RU" sz="1250" dirty="0"/>
            </a:br>
            <a:r>
              <a:rPr lang="ru-RU" sz="1250" dirty="0"/>
              <a:t>и толстой кишки </a:t>
            </a:r>
            <a:br>
              <a:rPr lang="ru-RU" sz="1250" dirty="0"/>
            </a:br>
            <a:r>
              <a:rPr lang="ru-RU" sz="1250" dirty="0"/>
              <a:t>на 21–25%</a:t>
            </a:r>
          </a:p>
        </p:txBody>
      </p:sp>
      <p:sp>
        <p:nvSpPr>
          <p:cNvPr id="22" name="Стрелка: влево 19">
            <a:extLst>
              <a:ext uri="{FF2B5EF4-FFF2-40B4-BE49-F238E27FC236}">
                <a16:creationId xmlns:a16="http://schemas.microsoft.com/office/drawing/2014/main" id="{06F555AA-E0E4-7553-D022-D76C34F2A55E}"/>
              </a:ext>
            </a:extLst>
          </p:cNvPr>
          <p:cNvSpPr/>
          <p:nvPr/>
        </p:nvSpPr>
        <p:spPr>
          <a:xfrm rot="1337882">
            <a:off x="1918973" y="3610499"/>
            <a:ext cx="1103706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лево 30">
            <a:extLst>
              <a:ext uri="{FF2B5EF4-FFF2-40B4-BE49-F238E27FC236}">
                <a16:creationId xmlns:a16="http://schemas.microsoft.com/office/drawing/2014/main" id="{13277253-0941-C74E-A16E-9B53D3BDD24C}"/>
              </a:ext>
            </a:extLst>
          </p:cNvPr>
          <p:cNvSpPr/>
          <p:nvPr/>
        </p:nvSpPr>
        <p:spPr>
          <a:xfrm rot="5400000">
            <a:off x="3137926" y="2864877"/>
            <a:ext cx="1315985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2" descr="http://cdn2.spiegel.de/images/image-395245-breitwandaufmacher-ajhr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r="32422"/>
          <a:stretch/>
        </p:blipFill>
        <p:spPr bwMode="auto">
          <a:xfrm>
            <a:off x="-1845539" y="4385755"/>
            <a:ext cx="900000" cy="900000"/>
          </a:xfrm>
          <a:prstGeom prst="roundRect">
            <a:avLst/>
          </a:prstGeom>
          <a:noFill/>
          <a:ln w="19050">
            <a:solidFill>
              <a:srgbClr val="EA6B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newstop.kz/img/top/2015/02/12/65c14f7f-b1f9-49cf-82f2-8db75acf138c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5192" y="758068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Documents and Settings\Голуб\!!!!!!!\Презентации\Физактивность для граждан им_огранич_здоровья\костно-мышечная2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r="9225"/>
          <a:stretch/>
        </p:blipFill>
        <p:spPr bwMode="auto">
          <a:xfrm>
            <a:off x="-4025192" y="1840586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Documents and Settings\Голуб\!!!!!!!\Презентации\Физактивность для граждан им_огранич_здоровья\остеопороз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5192" y="4186383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Documents and Settings\Голуб\!!!!!!!\Презентации\Физактивность для граждан им_огранич_здоровья\тазобедренный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b="19848"/>
          <a:stretch/>
        </p:blipFill>
        <p:spPr bwMode="auto">
          <a:xfrm>
            <a:off x="-4025192" y="3018801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udoktora.net/wp-content/uploads/2011/09/zlokachestvennyie-novoobrazovaniya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5192" y="5268901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-2104224" y="2004017"/>
            <a:ext cx="912032" cy="900000"/>
            <a:chOff x="236552" y="3262828"/>
            <a:chExt cx="1171218" cy="1129957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36552" y="3262828"/>
              <a:ext cx="1155767" cy="1129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3" y="3529062"/>
              <a:ext cx="1155767" cy="70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-2335050" y="2946621"/>
            <a:ext cx="900000" cy="916056"/>
            <a:chOff x="5014653" y="9029698"/>
            <a:chExt cx="1905039" cy="1718926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5014653" y="9029698"/>
              <a:ext cx="1905039" cy="1713016"/>
              <a:chOff x="236552" y="3398042"/>
              <a:chExt cx="883021" cy="820809"/>
            </a:xfrm>
          </p:grpSpPr>
          <p:sp>
            <p:nvSpPr>
              <p:cNvPr id="76" name="Скругленный прямоугольник 75"/>
              <p:cNvSpPr>
                <a:spLocks/>
              </p:cNvSpPr>
              <p:nvPr/>
            </p:nvSpPr>
            <p:spPr>
              <a:xfrm>
                <a:off x="236552" y="3398042"/>
                <a:ext cx="883021" cy="8092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A6B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75"/>
              <a:stretch/>
            </p:blipFill>
            <p:spPr bwMode="auto">
              <a:xfrm>
                <a:off x="236552" y="3513956"/>
                <a:ext cx="434116" cy="704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Группа 72"/>
            <p:cNvGrpSpPr/>
            <p:nvPr/>
          </p:nvGrpSpPr>
          <p:grpSpPr>
            <a:xfrm>
              <a:off x="5512618" y="9271611"/>
              <a:ext cx="1399452" cy="1477013"/>
              <a:chOff x="4829077" y="2630449"/>
              <a:chExt cx="1399452" cy="1477013"/>
            </a:xfrm>
          </p:grpSpPr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75"/>
              <a:stretch/>
            </p:blipFill>
            <p:spPr bwMode="auto">
              <a:xfrm>
                <a:off x="4829077" y="2630449"/>
                <a:ext cx="936567" cy="147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75"/>
              <a:stretch/>
            </p:blipFill>
            <p:spPr bwMode="auto">
              <a:xfrm>
                <a:off x="5291961" y="2636356"/>
                <a:ext cx="936568" cy="147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Стрелка: влево 30">
            <a:extLst>
              <a:ext uri="{FF2B5EF4-FFF2-40B4-BE49-F238E27FC236}">
                <a16:creationId xmlns:a16="http://schemas.microsoft.com/office/drawing/2014/main" id="{042B48E3-534F-8B99-9C66-CA273FBCB1C3}"/>
              </a:ext>
            </a:extLst>
          </p:cNvPr>
          <p:cNvSpPr/>
          <p:nvPr/>
        </p:nvSpPr>
        <p:spPr>
          <a:xfrm rot="5400000">
            <a:off x="6314738" y="2864877"/>
            <a:ext cx="1315985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лево 36">
            <a:extLst>
              <a:ext uri="{FF2B5EF4-FFF2-40B4-BE49-F238E27FC236}">
                <a16:creationId xmlns:a16="http://schemas.microsoft.com/office/drawing/2014/main" id="{DFA0B92B-563E-6668-1815-EDD9BD989D88}"/>
              </a:ext>
            </a:extLst>
          </p:cNvPr>
          <p:cNvSpPr/>
          <p:nvPr/>
        </p:nvSpPr>
        <p:spPr>
          <a:xfrm rot="9324624">
            <a:off x="7247425" y="3572588"/>
            <a:ext cx="1198964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65BAAD-6D6D-E9E7-48A2-2800EE70499F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24157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4794" y="372730"/>
            <a:ext cx="100584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Существуют убедительные доказательства, что отсутствие физической активности увеличивает риск многих неблагоприятных состояний здоровья, включая серьезные хронические неинфекционные заболевания, такие как ИБС, гипертоническая болезнь, сахарный диабет, онкологические заболевания. </a:t>
            </a:r>
          </a:p>
          <a:p>
            <a:pPr>
              <a:spcBef>
                <a:spcPts val="1200"/>
              </a:spcBef>
            </a:pPr>
            <a:r>
              <a:rPr lang="ru-RU" dirty="0"/>
              <a:t>У лиц с недостаточной физической активностью выше риск развития сердечно-сосудистых заболеваний: артериальной гипертензии – на 35–53%, ИБС на 30%, сахарного диабета – на 27%. Кроме того при недостаточной физической активности увеличивается риск развития онкологических заболеваний. Например, риск рака молочной железы, толстого кишечника увеличивается на 21–25%.</a:t>
            </a:r>
          </a:p>
          <a:p>
            <a:pPr>
              <a:spcBef>
                <a:spcPts val="1200"/>
              </a:spcBef>
            </a:pPr>
            <a:r>
              <a:rPr lang="ru-RU" dirty="0"/>
              <a:t>В условиях пандемии COVID-19, пациенты с COVID-19, не имеющие постоянной физической активности, имели больший риск госпитализации, пребывания в отделении интенсивной терапии и смертность, чем пациенты, которые соблюдали рекомендации по физической активности.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9B3B7D-89D6-DA88-51CF-A8C1C09B0F76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666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EC24E6-DBE8-BD19-12FE-7323C78AD0D2}"/>
              </a:ext>
            </a:extLst>
          </p:cNvPr>
          <p:cNvSpPr/>
          <p:nvPr/>
        </p:nvSpPr>
        <p:spPr>
          <a:xfrm>
            <a:off x="3073748" y="166000"/>
            <a:ext cx="439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2B7C02"/>
                </a:solidFill>
              </a:rPr>
              <a:t>РЕГУЛЯРНАЯ</a:t>
            </a:r>
            <a:br>
              <a:rPr lang="ru-RU" sz="2000" b="1" dirty="0">
                <a:solidFill>
                  <a:srgbClr val="2B7C02"/>
                </a:solidFill>
              </a:rPr>
            </a:br>
            <a:r>
              <a:rPr lang="ru-RU" sz="2000" b="1" dirty="0">
                <a:solidFill>
                  <a:srgbClr val="2B7C02"/>
                </a:solidFill>
              </a:rPr>
              <a:t>ФИЗИЧЕСКАЯ АКТИВНОСТЬ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06E1958-657E-FA00-4002-2BFADED97150}"/>
              </a:ext>
            </a:extLst>
          </p:cNvPr>
          <p:cNvSpPr/>
          <p:nvPr/>
        </p:nvSpPr>
        <p:spPr>
          <a:xfrm>
            <a:off x="872545" y="2788970"/>
            <a:ext cx="9145020" cy="1008937"/>
          </a:xfrm>
          <a:prstGeom prst="rect">
            <a:avLst/>
          </a:prstGeom>
          <a:solidFill>
            <a:srgbClr val="E8F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F5965-4A7C-89C1-EE84-3055FA8140F8}"/>
              </a:ext>
            </a:extLst>
          </p:cNvPr>
          <p:cNvSpPr txBox="1"/>
          <p:nvPr/>
        </p:nvSpPr>
        <p:spPr>
          <a:xfrm>
            <a:off x="4324830" y="2782244"/>
            <a:ext cx="591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Clr>
                <a:srgbClr val="2B7C02"/>
              </a:buClr>
              <a:buFont typeface="Arial" pitchFamily="34" charset="0"/>
              <a:buChar char="●"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снижают сердечно-сосудистую смертность </a:t>
            </a:r>
            <a:r>
              <a:rPr lang="ru-RU" sz="1500" b="1" dirty="0">
                <a:solidFill>
                  <a:srgbClr val="2B7C02"/>
                </a:solidFill>
                <a:latin typeface="Arial" pitchFamily="34" charset="0"/>
                <a:cs typeface="Arial" pitchFamily="34" charset="0"/>
              </a:rPr>
              <a:t>(на 30%),</a:t>
            </a:r>
          </a:p>
          <a:p>
            <a:pPr marL="268288" indent="-268288">
              <a:buClr>
                <a:srgbClr val="2B7C02"/>
              </a:buClr>
              <a:buFont typeface="Arial" pitchFamily="34" charset="0"/>
              <a:buChar char="●"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смертность от всех причин </a:t>
            </a:r>
            <a:r>
              <a:rPr lang="ru-RU" sz="1500" b="1" dirty="0">
                <a:solidFill>
                  <a:srgbClr val="2B7C02"/>
                </a:solidFill>
                <a:latin typeface="Arial" pitchFamily="34" charset="0"/>
                <a:cs typeface="Arial" pitchFamily="34" charset="0"/>
              </a:rPr>
              <a:t>(на 20%),</a:t>
            </a:r>
          </a:p>
          <a:p>
            <a:pPr marL="268288" indent="-268288">
              <a:buClr>
                <a:srgbClr val="2B7C02"/>
              </a:buClr>
              <a:buFont typeface="Arial" pitchFamily="34" charset="0"/>
              <a:buChar char="●"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потребность в госпитализации </a:t>
            </a:r>
            <a:r>
              <a:rPr lang="ru-RU" sz="1500" b="1" dirty="0">
                <a:solidFill>
                  <a:srgbClr val="2B7C02"/>
                </a:solidFill>
                <a:latin typeface="Arial" pitchFamily="34" charset="0"/>
                <a:cs typeface="Arial" pitchFamily="34" charset="0"/>
              </a:rPr>
              <a:t>(на 60%)</a:t>
            </a:r>
          </a:p>
          <a:p>
            <a:pPr marL="268288" indent="-268288">
              <a:buClr>
                <a:srgbClr val="2B7C02"/>
              </a:buClr>
              <a:buFont typeface="Arial" pitchFamily="34" charset="0"/>
              <a:buChar char="●"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риск повторного ИМ </a:t>
            </a:r>
            <a:r>
              <a:rPr lang="ru-RU" sz="1500" b="1" dirty="0">
                <a:solidFill>
                  <a:srgbClr val="2B7C02"/>
                </a:solidFill>
                <a:latin typeface="Arial" pitchFamily="34" charset="0"/>
                <a:cs typeface="Arial" pitchFamily="34" charset="0"/>
              </a:rPr>
              <a:t>(на 17% за год)</a:t>
            </a:r>
          </a:p>
        </p:txBody>
      </p:sp>
      <p:sp>
        <p:nvSpPr>
          <p:cNvPr id="20" name="Пятиугольник 36">
            <a:extLst>
              <a:ext uri="{FF2B5EF4-FFF2-40B4-BE49-F238E27FC236}">
                <a16:creationId xmlns:a16="http://schemas.microsoft.com/office/drawing/2014/main" id="{4AC2F37D-1E46-6053-70B3-6D648420525C}"/>
              </a:ext>
            </a:extLst>
          </p:cNvPr>
          <p:cNvSpPr/>
          <p:nvPr/>
        </p:nvSpPr>
        <p:spPr>
          <a:xfrm>
            <a:off x="872544" y="2788970"/>
            <a:ext cx="3372565" cy="1008937"/>
          </a:xfrm>
          <a:prstGeom prst="homePlate">
            <a:avLst>
              <a:gd name="adj" fmla="val 32362"/>
            </a:avLst>
          </a:prstGeom>
          <a:solidFill>
            <a:srgbClr val="2B7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Регулярные аэробные физические тренировки</a:t>
            </a:r>
            <a:b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программах кардиологической реабилитации</a:t>
            </a:r>
          </a:p>
        </p:txBody>
      </p:sp>
      <p:sp>
        <p:nvSpPr>
          <p:cNvPr id="50" name="Прямоугольник: скругленные углы 47">
            <a:extLst>
              <a:ext uri="{FF2B5EF4-FFF2-40B4-BE49-F238E27FC236}">
                <a16:creationId xmlns:a16="http://schemas.microsoft.com/office/drawing/2014/main" id="{1BACBAAA-2A21-7689-4582-3CE7840B19D2}"/>
              </a:ext>
            </a:extLst>
          </p:cNvPr>
          <p:cNvSpPr/>
          <p:nvPr/>
        </p:nvSpPr>
        <p:spPr>
          <a:xfrm>
            <a:off x="278500" y="269804"/>
            <a:ext cx="2071564" cy="2172013"/>
          </a:xfrm>
          <a:prstGeom prst="roundRect">
            <a:avLst>
              <a:gd name="adj" fmla="val 3444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88CED25-2C91-956D-60E7-FDC5AA9DB88C}"/>
              </a:ext>
            </a:extLst>
          </p:cNvPr>
          <p:cNvSpPr/>
          <p:nvPr/>
        </p:nvSpPr>
        <p:spPr>
          <a:xfrm>
            <a:off x="178324" y="253654"/>
            <a:ext cx="21340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2B7C02"/>
                </a:solidFill>
              </a:rPr>
              <a:t>Сердечно-</a:t>
            </a:r>
            <a:br>
              <a:rPr lang="ru-RU" sz="1500" b="1" dirty="0">
                <a:solidFill>
                  <a:srgbClr val="2B7C02"/>
                </a:solidFill>
              </a:rPr>
            </a:br>
            <a:r>
              <a:rPr lang="ru-RU" sz="1500" b="1" dirty="0">
                <a:solidFill>
                  <a:srgbClr val="2B7C02"/>
                </a:solidFill>
              </a:rPr>
              <a:t>сосудистая</a:t>
            </a:r>
            <a:br>
              <a:rPr lang="ru-RU" sz="1500" b="1" dirty="0">
                <a:solidFill>
                  <a:srgbClr val="2B7C02"/>
                </a:solidFill>
              </a:rPr>
            </a:br>
            <a:r>
              <a:rPr lang="ru-RU" sz="1500" b="1" dirty="0">
                <a:solidFill>
                  <a:srgbClr val="2B7C02"/>
                </a:solidFill>
              </a:rPr>
              <a:t>система</a:t>
            </a:r>
          </a:p>
        </p:txBody>
      </p:sp>
      <p:sp>
        <p:nvSpPr>
          <p:cNvPr id="26" name="Стрелка: влево 27">
            <a:extLst>
              <a:ext uri="{FF2B5EF4-FFF2-40B4-BE49-F238E27FC236}">
                <a16:creationId xmlns:a16="http://schemas.microsoft.com/office/drawing/2014/main" id="{3ECB91E6-321B-D6B8-610A-55F9A8AF475E}"/>
              </a:ext>
            </a:extLst>
          </p:cNvPr>
          <p:cNvSpPr/>
          <p:nvPr/>
        </p:nvSpPr>
        <p:spPr>
          <a:xfrm rot="20568947" flipV="1">
            <a:off x="2097570" y="818435"/>
            <a:ext cx="1270424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6951" y="906954"/>
            <a:ext cx="2070341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ССЗ (≈ на 40%)</a:t>
            </a:r>
          </a:p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инсультом (на 27%)</a:t>
            </a:r>
          </a:p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СД типа 2 (на 58%)</a:t>
            </a:r>
          </a:p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Снижение уровня общего ХС, ХС ЛПНП, ТГ, повышение ХС ЛПВП</a:t>
            </a:r>
          </a:p>
        </p:txBody>
      </p:sp>
      <p:sp>
        <p:nvSpPr>
          <p:cNvPr id="52" name="Прямоугольник: скругленные углы 47">
            <a:extLst>
              <a:ext uri="{FF2B5EF4-FFF2-40B4-BE49-F238E27FC236}">
                <a16:creationId xmlns:a16="http://schemas.microsoft.com/office/drawing/2014/main" id="{1BACBAAA-2A21-7689-4582-3CE7840B19D2}"/>
              </a:ext>
            </a:extLst>
          </p:cNvPr>
          <p:cNvSpPr/>
          <p:nvPr/>
        </p:nvSpPr>
        <p:spPr>
          <a:xfrm>
            <a:off x="5813671" y="1271103"/>
            <a:ext cx="2194802" cy="1170714"/>
          </a:xfrm>
          <a:prstGeom prst="roundRect">
            <a:avLst>
              <a:gd name="adj" fmla="val 3444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88CED25-2C91-956D-60E7-FDC5AA9DB88C}"/>
              </a:ext>
            </a:extLst>
          </p:cNvPr>
          <p:cNvSpPr/>
          <p:nvPr/>
        </p:nvSpPr>
        <p:spPr>
          <a:xfrm>
            <a:off x="6098271" y="1287607"/>
            <a:ext cx="14574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2B7C02"/>
                </a:solidFill>
              </a:rPr>
              <a:t>Эндокринная</a:t>
            </a:r>
            <a:br>
              <a:rPr lang="ru-RU" sz="1500" b="1" dirty="0">
                <a:solidFill>
                  <a:srgbClr val="2B7C02"/>
                </a:solidFill>
              </a:rPr>
            </a:br>
            <a:r>
              <a:rPr lang="ru-RU" sz="1500" b="1" dirty="0">
                <a:solidFill>
                  <a:srgbClr val="2B7C02"/>
                </a:solidFill>
              </a:rPr>
              <a:t>система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293943" y="916545"/>
            <a:ext cx="214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снижает заболеваемость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913768" y="1748464"/>
            <a:ext cx="213809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СД типа 2 (на 58%)</a:t>
            </a:r>
          </a:p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Предупреждает развитие ожирения</a:t>
            </a:r>
          </a:p>
        </p:txBody>
      </p:sp>
      <p:sp>
        <p:nvSpPr>
          <p:cNvPr id="56" name="Прямоугольник: скругленные углы 47">
            <a:extLst>
              <a:ext uri="{FF2B5EF4-FFF2-40B4-BE49-F238E27FC236}">
                <a16:creationId xmlns:a16="http://schemas.microsoft.com/office/drawing/2014/main" id="{1BACBAAA-2A21-7689-4582-3CE7840B19D2}"/>
              </a:ext>
            </a:extLst>
          </p:cNvPr>
          <p:cNvSpPr/>
          <p:nvPr/>
        </p:nvSpPr>
        <p:spPr>
          <a:xfrm>
            <a:off x="2545746" y="1269730"/>
            <a:ext cx="3072243" cy="1172088"/>
          </a:xfrm>
          <a:prstGeom prst="roundRect">
            <a:avLst>
              <a:gd name="adj" fmla="val 3444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88CED25-2C91-956D-60E7-FDC5AA9DB88C}"/>
              </a:ext>
            </a:extLst>
          </p:cNvPr>
          <p:cNvSpPr/>
          <p:nvPr/>
        </p:nvSpPr>
        <p:spPr>
          <a:xfrm>
            <a:off x="2388874" y="1299613"/>
            <a:ext cx="331881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2B7C02"/>
                </a:solidFill>
              </a:rPr>
              <a:t>Онкологические заболевания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544916" y="1525356"/>
            <a:ext cx="31197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300" dirty="0"/>
              <a:t>раком прямой кишки (60% и более) </a:t>
            </a:r>
          </a:p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300" dirty="0"/>
              <a:t>раком легких (на 20–24%)</a:t>
            </a:r>
          </a:p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300" dirty="0"/>
              <a:t>снижает возврат рака молочной железы (≈ на 50%) </a:t>
            </a:r>
          </a:p>
        </p:txBody>
      </p:sp>
      <p:sp>
        <p:nvSpPr>
          <p:cNvPr id="59" name="Прямоугольник: скругленные углы 47">
            <a:extLst>
              <a:ext uri="{FF2B5EF4-FFF2-40B4-BE49-F238E27FC236}">
                <a16:creationId xmlns:a16="http://schemas.microsoft.com/office/drawing/2014/main" id="{1BACBAAA-2A21-7689-4582-3CE7840B19D2}"/>
              </a:ext>
            </a:extLst>
          </p:cNvPr>
          <p:cNvSpPr/>
          <p:nvPr/>
        </p:nvSpPr>
        <p:spPr>
          <a:xfrm>
            <a:off x="8204155" y="255622"/>
            <a:ext cx="2194802" cy="2191770"/>
          </a:xfrm>
          <a:prstGeom prst="roundRect">
            <a:avLst>
              <a:gd name="adj" fmla="val 3444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88CED25-2C91-956D-60E7-FDC5AA9DB88C}"/>
              </a:ext>
            </a:extLst>
          </p:cNvPr>
          <p:cNvSpPr/>
          <p:nvPr/>
        </p:nvSpPr>
        <p:spPr>
          <a:xfrm>
            <a:off x="8204155" y="404125"/>
            <a:ext cx="228157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2B7C02"/>
                </a:solidFill>
              </a:rPr>
              <a:t>Опорно-двигательный аппарат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314500" y="1161385"/>
            <a:ext cx="1836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00B050"/>
              </a:buClr>
              <a:buFont typeface="Arial" panose="020B0604020202020204" pitchFamily="34" charset="0"/>
              <a:buChar char="●"/>
            </a:pPr>
            <a:r>
              <a:rPr lang="ru-RU" sz="1250" dirty="0"/>
              <a:t>снижает риск падений (на 30%)</a:t>
            </a:r>
          </a:p>
        </p:txBody>
      </p:sp>
      <p:pic>
        <p:nvPicPr>
          <p:cNvPr id="62" name="Picture 2" descr="http://cdn2.spiegel.de/images/image-395245-breitwandaufmacher-ajhr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r="32422"/>
          <a:stretch/>
        </p:blipFill>
        <p:spPr bwMode="auto">
          <a:xfrm>
            <a:off x="-1845539" y="4385755"/>
            <a:ext cx="900000" cy="900000"/>
          </a:xfrm>
          <a:prstGeom prst="roundRect">
            <a:avLst/>
          </a:prstGeom>
          <a:noFill/>
          <a:ln w="19050">
            <a:solidFill>
              <a:srgbClr val="EA6B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newstop.kz/img/top/2015/02/12/65c14f7f-b1f9-49cf-82f2-8db75acf138c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5192" y="758068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Documents and Settings\Голуб\!!!!!!!\Презентации\Физактивность для граждан им_огранич_здоровья\костно-мышечная2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r="9225"/>
          <a:stretch/>
        </p:blipFill>
        <p:spPr bwMode="auto">
          <a:xfrm>
            <a:off x="-4025192" y="1840586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Documents and Settings\Голуб\!!!!!!!\Презентации\Физактивность для граждан им_огранич_здоровья\остеопороз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5192" y="4186383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Documents and Settings\Голуб\!!!!!!!\Презентации\Физактивность для граждан им_огранич_здоровья\тазобедренный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b="19848"/>
          <a:stretch/>
        </p:blipFill>
        <p:spPr bwMode="auto">
          <a:xfrm>
            <a:off x="-4025192" y="3018801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udoktora.net/wp-content/uploads/2011/09/zlokachestvennyie-novoobrazovaniya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5192" y="5268901"/>
            <a:ext cx="900000" cy="900000"/>
          </a:xfrm>
          <a:prstGeom prst="roundRect">
            <a:avLst/>
          </a:prstGeom>
          <a:noFill/>
          <a:ln w="19050">
            <a:solidFill>
              <a:srgbClr val="2B7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-2104224" y="2004017"/>
            <a:ext cx="912032" cy="900000"/>
            <a:chOff x="236552" y="3262828"/>
            <a:chExt cx="1171218" cy="1129957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36552" y="3262828"/>
              <a:ext cx="1155767" cy="1129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3" y="3529062"/>
              <a:ext cx="1155767" cy="70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-2554224" y="3116070"/>
            <a:ext cx="900000" cy="916056"/>
            <a:chOff x="5014653" y="9029698"/>
            <a:chExt cx="1905039" cy="1718926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5014653" y="9029698"/>
              <a:ext cx="1905039" cy="1713016"/>
              <a:chOff x="236552" y="3398042"/>
              <a:chExt cx="883021" cy="820809"/>
            </a:xfrm>
          </p:grpSpPr>
          <p:sp>
            <p:nvSpPr>
              <p:cNvPr id="76" name="Скругленный прямоугольник 75"/>
              <p:cNvSpPr>
                <a:spLocks/>
              </p:cNvSpPr>
              <p:nvPr/>
            </p:nvSpPr>
            <p:spPr>
              <a:xfrm>
                <a:off x="236552" y="3398042"/>
                <a:ext cx="883021" cy="8092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A6B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75"/>
              <a:stretch/>
            </p:blipFill>
            <p:spPr bwMode="auto">
              <a:xfrm>
                <a:off x="236552" y="3513956"/>
                <a:ext cx="434116" cy="704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Группа 72"/>
            <p:cNvGrpSpPr/>
            <p:nvPr/>
          </p:nvGrpSpPr>
          <p:grpSpPr>
            <a:xfrm>
              <a:off x="5512618" y="9271611"/>
              <a:ext cx="1399452" cy="1477013"/>
              <a:chOff x="4829077" y="2630449"/>
              <a:chExt cx="1399452" cy="1477013"/>
            </a:xfrm>
          </p:grpSpPr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75"/>
              <a:stretch/>
            </p:blipFill>
            <p:spPr bwMode="auto">
              <a:xfrm>
                <a:off x="4829077" y="2630449"/>
                <a:ext cx="936567" cy="147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75"/>
              <a:stretch/>
            </p:blipFill>
            <p:spPr bwMode="auto">
              <a:xfrm>
                <a:off x="5291961" y="2636356"/>
                <a:ext cx="936568" cy="147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9" name="Прямоугольник 78"/>
          <p:cNvSpPr/>
          <p:nvPr/>
        </p:nvSpPr>
        <p:spPr>
          <a:xfrm>
            <a:off x="1224905" y="5055848"/>
            <a:ext cx="18041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Сокращайте</a:t>
            </a:r>
            <a:br>
              <a:rPr lang="ru-RU" sz="15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500" dirty="0"/>
              <a:t>время работы</a:t>
            </a:r>
            <a:br>
              <a:rPr lang="ru-RU" sz="1500" dirty="0"/>
            </a:br>
            <a:r>
              <a:rPr lang="ru-RU" sz="1500" dirty="0"/>
              <a:t>сидя</a:t>
            </a: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F787464-E658-15A8-40EC-5CBB332ED0C7}"/>
              </a:ext>
            </a:extLst>
          </p:cNvPr>
          <p:cNvGrpSpPr/>
          <p:nvPr/>
        </p:nvGrpSpPr>
        <p:grpSpPr>
          <a:xfrm>
            <a:off x="1730975" y="4255789"/>
            <a:ext cx="792000" cy="792000"/>
            <a:chOff x="6492487" y="3543495"/>
            <a:chExt cx="792000" cy="792000"/>
          </a:xfrm>
        </p:grpSpPr>
        <p:sp>
          <p:nvSpPr>
            <p:cNvPr id="81" name="Прямоугольник: скругленные углы 13">
              <a:extLst>
                <a:ext uri="{FF2B5EF4-FFF2-40B4-BE49-F238E27FC236}">
                  <a16:creationId xmlns:a16="http://schemas.microsoft.com/office/drawing/2014/main" id="{1A7ACC53-2758-E7AB-0968-630D2DA4275A}"/>
                </a:ext>
              </a:extLst>
            </p:cNvPr>
            <p:cNvSpPr/>
            <p:nvPr/>
          </p:nvSpPr>
          <p:spPr>
            <a:xfrm>
              <a:off x="6492487" y="3543495"/>
              <a:ext cx="792000" cy="792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93C6AF34-796B-A737-FEE3-06F65C809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85450" y="3646036"/>
              <a:ext cx="621034" cy="58530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77CC4B-FDC3-10F3-C697-4128BCC5B7E8}"/>
              </a:ext>
            </a:extLst>
          </p:cNvPr>
          <p:cNvGrpSpPr/>
          <p:nvPr/>
        </p:nvGrpSpPr>
        <p:grpSpPr>
          <a:xfrm>
            <a:off x="4736929" y="4255789"/>
            <a:ext cx="792000" cy="792000"/>
            <a:chOff x="6499967" y="4485662"/>
            <a:chExt cx="792000" cy="792000"/>
          </a:xfrm>
        </p:grpSpPr>
        <p:sp>
          <p:nvSpPr>
            <p:cNvPr id="85" name="Прямоугольник: скругленные углы 41">
              <a:extLst>
                <a:ext uri="{FF2B5EF4-FFF2-40B4-BE49-F238E27FC236}">
                  <a16:creationId xmlns:a16="http://schemas.microsoft.com/office/drawing/2014/main" id="{C7BE6894-E307-678B-3A04-AD80818C6157}"/>
                </a:ext>
              </a:extLst>
            </p:cNvPr>
            <p:cNvSpPr/>
            <p:nvPr/>
          </p:nvSpPr>
          <p:spPr>
            <a:xfrm>
              <a:off x="6499967" y="4485662"/>
              <a:ext cx="792000" cy="792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29DBFD19-8D90-BA9C-6113-368D543F2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35" y="4558895"/>
              <a:ext cx="432732" cy="648000"/>
            </a:xfrm>
            <a:prstGeom prst="rect">
              <a:avLst/>
            </a:prstGeom>
          </p:spPr>
        </p:pic>
      </p:grp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A3930E2-8415-F76A-B93F-12277C19DA34}"/>
              </a:ext>
            </a:extLst>
          </p:cNvPr>
          <p:cNvSpPr/>
          <p:nvPr/>
        </p:nvSpPr>
        <p:spPr>
          <a:xfrm>
            <a:off x="6851502" y="5055848"/>
            <a:ext cx="32440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Выполняйте</a:t>
            </a:r>
            <a:b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какие-либо домашние дела самостоятельно,</a:t>
            </a:r>
            <a:br>
              <a:rPr lang="ru-RU" sz="15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500" dirty="0"/>
              <a:t>без использования</a:t>
            </a:r>
            <a:br>
              <a:rPr lang="ru-RU" sz="1500" dirty="0"/>
            </a:br>
            <a:r>
              <a:rPr lang="ru-RU" sz="1500" dirty="0"/>
              <a:t>бытовых приборов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4A49E28-C345-167F-5D16-EF02B92A7694}"/>
              </a:ext>
            </a:extLst>
          </p:cNvPr>
          <p:cNvSpPr/>
          <p:nvPr/>
        </p:nvSpPr>
        <p:spPr>
          <a:xfrm>
            <a:off x="4155668" y="5055848"/>
            <a:ext cx="1954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Ходите пешком </a:t>
            </a:r>
            <a:r>
              <a:rPr lang="ru-RU" sz="1500" dirty="0"/>
              <a:t>вместо поездок</a:t>
            </a:r>
            <a:br>
              <a:rPr lang="ru-RU" sz="1500" dirty="0"/>
            </a:br>
            <a:r>
              <a:rPr lang="ru-RU" sz="1500" dirty="0"/>
              <a:t>на автомобиле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47AF964-016A-E6D8-F51F-F839E004CC4E}"/>
              </a:ext>
            </a:extLst>
          </p:cNvPr>
          <p:cNvGrpSpPr/>
          <p:nvPr/>
        </p:nvGrpSpPr>
        <p:grpSpPr>
          <a:xfrm>
            <a:off x="8072747" y="4255789"/>
            <a:ext cx="792000" cy="792000"/>
            <a:chOff x="5867538" y="4543121"/>
            <a:chExt cx="792000" cy="792000"/>
          </a:xfrm>
        </p:grpSpPr>
        <p:sp>
          <p:nvSpPr>
            <p:cNvPr id="83" name="Прямоугольник: скругленные углы 43">
              <a:extLst>
                <a:ext uri="{FF2B5EF4-FFF2-40B4-BE49-F238E27FC236}">
                  <a16:creationId xmlns:a16="http://schemas.microsoft.com/office/drawing/2014/main" id="{8C5F43F8-C5D6-E577-42BB-0D52E5DB10AC}"/>
                </a:ext>
              </a:extLst>
            </p:cNvPr>
            <p:cNvSpPr/>
            <p:nvPr/>
          </p:nvSpPr>
          <p:spPr>
            <a:xfrm>
              <a:off x="5867538" y="4543121"/>
              <a:ext cx="792000" cy="792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A0683D8C-B3E3-0BC7-D407-F35DFFCD9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241" y="4596283"/>
              <a:ext cx="664223" cy="667595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80913D-CB23-2E22-90D0-64B507277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54667"/>
              </p:ext>
            </p:extLst>
          </p:nvPr>
        </p:nvGraphicFramePr>
        <p:xfrm>
          <a:off x="1415173" y="6581811"/>
          <a:ext cx="7920000" cy="42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2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54" marR="8354" marT="10502" marB="0" anchor="b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1E2F67-2A0F-D735-9A0D-DC93652E3536}"/>
              </a:ext>
            </a:extLst>
          </p:cNvPr>
          <p:cNvSpPr txBox="1"/>
          <p:nvPr/>
        </p:nvSpPr>
        <p:spPr>
          <a:xfrm>
            <a:off x="78438" y="6509205"/>
            <a:ext cx="14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Совершенно не готов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5E89E-9D59-12F9-4C8F-3945F2090085}"/>
              </a:ext>
            </a:extLst>
          </p:cNvPr>
          <p:cNvSpPr txBox="1"/>
          <p:nvPr/>
        </p:nvSpPr>
        <p:spPr>
          <a:xfrm>
            <a:off x="9301556" y="6535332"/>
            <a:ext cx="130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855F"/>
                </a:solidFill>
              </a:rPr>
              <a:t>Абсолютно готов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9C1C5E-9D18-F973-B672-5F9B53421799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30" name="Стрелка: влево 32">
            <a:extLst>
              <a:ext uri="{FF2B5EF4-FFF2-40B4-BE49-F238E27FC236}">
                <a16:creationId xmlns:a16="http://schemas.microsoft.com/office/drawing/2014/main" id="{B739895E-6626-9983-3BC5-1BBEDA1A5280}"/>
              </a:ext>
            </a:extLst>
          </p:cNvPr>
          <p:cNvSpPr/>
          <p:nvPr/>
        </p:nvSpPr>
        <p:spPr>
          <a:xfrm rot="17960859">
            <a:off x="3736022" y="995385"/>
            <a:ext cx="442176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лево 34">
            <a:extLst>
              <a:ext uri="{FF2B5EF4-FFF2-40B4-BE49-F238E27FC236}">
                <a16:creationId xmlns:a16="http://schemas.microsoft.com/office/drawing/2014/main" id="{066E4FB2-C872-1B2F-25E4-4A475AFF96A0}"/>
              </a:ext>
            </a:extLst>
          </p:cNvPr>
          <p:cNvSpPr/>
          <p:nvPr/>
        </p:nvSpPr>
        <p:spPr>
          <a:xfrm rot="982910" flipH="1" flipV="1">
            <a:off x="7191058" y="811732"/>
            <a:ext cx="1206883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32">
            <a:extLst>
              <a:ext uri="{FF2B5EF4-FFF2-40B4-BE49-F238E27FC236}">
                <a16:creationId xmlns:a16="http://schemas.microsoft.com/office/drawing/2014/main" id="{368830A2-A268-EF7C-7B1B-DB12D8F4D693}"/>
              </a:ext>
            </a:extLst>
          </p:cNvPr>
          <p:cNvSpPr/>
          <p:nvPr/>
        </p:nvSpPr>
        <p:spPr>
          <a:xfrm rot="3639141" flipH="1">
            <a:off x="6591568" y="956588"/>
            <a:ext cx="442176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38514" y="7143859"/>
            <a:ext cx="915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Центр общественного здоровья и медицинской профилактики КОГБУЗ «МИАЦ, ЦОЗМП»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788" y="1485824"/>
            <a:ext cx="101335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AutoNum type="arabicPeriod"/>
            </a:pPr>
            <a:r>
              <a:rPr lang="ru-RU" dirty="0"/>
              <a:t>Установить  контакт с пациентом. </a:t>
            </a:r>
          </a:p>
          <a:p>
            <a:pPr marL="228600" indent="-228600">
              <a:spcBef>
                <a:spcPts val="1200"/>
              </a:spcBef>
              <a:buFontTx/>
              <a:buAutoNum type="arabicPeriod"/>
            </a:pPr>
            <a:r>
              <a:rPr lang="ru-RU" dirty="0"/>
              <a:t>Убедительно разъяснить пациенту связь того или иного фактора риска (и особенно их сочетания) с возможностью развития заболеваний (с учетом наследственности), а также </a:t>
            </a:r>
            <a:br>
              <a:rPr lang="ru-RU" dirty="0"/>
            </a:br>
            <a:r>
              <a:rPr lang="ru-RU" dirty="0"/>
              <a:t>с имеющимися ХНИЗ: с развитием сердечно-сосудистых заболеваний и их осложнений, развитием ЗНО, болезней органов дыхания, сахарного диабета. </a:t>
            </a:r>
          </a:p>
          <a:p>
            <a:pPr marL="228600" indent="-228600">
              <a:spcBef>
                <a:spcPts val="1200"/>
              </a:spcBef>
              <a:buAutoNum type="arabicPeriod"/>
            </a:pPr>
            <a:r>
              <a:rPr lang="ru-RU" dirty="0"/>
              <a:t>Оценить сердечно-сосудистый риск и, используя Шкалу SCORE, наглядно показать пациенту степень его сердечно-сосудистого риска, а также возможности его снижения при достижении контроля каждого фактора риска; </a:t>
            </a:r>
          </a:p>
          <a:p>
            <a:pPr marL="228600" indent="-228600">
              <a:spcBef>
                <a:spcPts val="1200"/>
              </a:spcBef>
              <a:buAutoNum type="arabicPeriod"/>
            </a:pPr>
            <a:r>
              <a:rPr lang="ru-RU" dirty="0"/>
              <a:t>Кратко объяснить влияние каждого имеющегося у пациента поведенческого фактора риска на возможность развития заболеваний (с учетом наследственности), или на имеющиеся уже заболевания и увеличения риска развития осложнений. Положительные эффекты при коррекции фактора риска.</a:t>
            </a:r>
          </a:p>
          <a:p>
            <a:pPr marL="228600" indent="-228600">
              <a:spcBef>
                <a:spcPts val="1200"/>
              </a:spcBef>
              <a:buAutoNum type="arabicPeriod"/>
            </a:pPr>
            <a:r>
              <a:rPr lang="ru-RU" dirty="0"/>
              <a:t>Выяснить мотивацию пациента к коррекции каждого имеющегося фактора риска. </a:t>
            </a:r>
          </a:p>
          <a:p>
            <a:pPr marL="228600" indent="-228600">
              <a:spcBef>
                <a:spcPts val="1200"/>
              </a:spcBef>
              <a:buAutoNum type="arabicPeriod"/>
            </a:pPr>
            <a:r>
              <a:rPr lang="ru-RU" dirty="0"/>
              <a:t>Дать рекомендации согласно степени готовности пациента к изменениям (памятки, рекомендовать мотивационное консультирование, разработку плана коррекции фактора риска в кабинете/отделении медицинской профилактики, кабинете отказа от курения, Центре здоровья).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538" y="176782"/>
            <a:ext cx="10133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/>
              <a:t>Краткое консультирование в рамках ПМО и Д проводят: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Фельдшер ФАП, ФП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Врач-терапевт отделения/ кабинета медицинской профилактики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Врач-терапевт Центра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76001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500" y="846863"/>
            <a:ext cx="10058400" cy="482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/>
              <a:t>Вместе с тем регулярная физическая активность 150 минут в неделю снижает заболеваемость ССЗ (≈ на 40%), инсультом (на 27%),СД типа 2 (на 58%), болезнью Альцгеймера (≈ на 40%), раком прямой кишки (60% и более), раком легких (на 20–24%), снижает возврат рака молочной железы (≈ на 50%), снижает риск падений (на 30%), предупреждает появление депрессии и ожирения.</a:t>
            </a:r>
          </a:p>
          <a:p>
            <a:pPr>
              <a:spcBef>
                <a:spcPts val="2500"/>
              </a:spcBef>
            </a:pPr>
            <a:r>
              <a:rPr lang="ru-RU" dirty="0"/>
              <a:t>Регулярные аэробные физические тренировки в программах кардиологической реабилитации: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ru-RU" dirty="0"/>
              <a:t>снижают сердечно-сосудистую смертность (на 30%),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ru-RU" dirty="0"/>
              <a:t>смертность от всех причин (на 20%),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ru-RU" dirty="0"/>
              <a:t>потребность в госпитализации (на 60%)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ru-RU" dirty="0"/>
              <a:t>риск повторного ИМ (на 17% за год)</a:t>
            </a:r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E4AFE6-26F0-580A-E6E3-D2C8F798B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81235"/>
              </p:ext>
            </p:extLst>
          </p:nvPr>
        </p:nvGraphicFramePr>
        <p:xfrm>
          <a:off x="1415173" y="6581811"/>
          <a:ext cx="7920000" cy="42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2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54" marR="8354" marT="10502" marB="0" anchor="b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7B8EE2-F1D5-7E26-FE22-969756D3D5D9}"/>
              </a:ext>
            </a:extLst>
          </p:cNvPr>
          <p:cNvSpPr txBox="1"/>
          <p:nvPr/>
        </p:nvSpPr>
        <p:spPr>
          <a:xfrm>
            <a:off x="78438" y="6509205"/>
            <a:ext cx="14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Совершенно не готов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7ADB2-85B9-9EBD-4815-13053E579AD1}"/>
              </a:ext>
            </a:extLst>
          </p:cNvPr>
          <p:cNvSpPr txBox="1"/>
          <p:nvPr/>
        </p:nvSpPr>
        <p:spPr>
          <a:xfrm>
            <a:off x="9301556" y="6535332"/>
            <a:ext cx="130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855F"/>
                </a:solidFill>
              </a:rPr>
              <a:t>Абсолютно готов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741933-AF2D-2DD2-74AA-02938EB30575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333198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AC98DE7-1422-B5B6-F312-C827D9B95504}"/>
              </a:ext>
            </a:extLst>
          </p:cNvPr>
          <p:cNvSpPr/>
          <p:nvPr/>
        </p:nvSpPr>
        <p:spPr>
          <a:xfrm>
            <a:off x="270119" y="262866"/>
            <a:ext cx="5076581" cy="10236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E3672BD-BE27-BEA0-601C-4A210A9DCFCE}"/>
              </a:ext>
            </a:extLst>
          </p:cNvPr>
          <p:cNvSpPr/>
          <p:nvPr/>
        </p:nvSpPr>
        <p:spPr>
          <a:xfrm>
            <a:off x="5219103" y="262866"/>
            <a:ext cx="5204422" cy="10236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F8432FD-AB25-C961-4DF7-1BE8DC2DC104}"/>
              </a:ext>
            </a:extLst>
          </p:cNvPr>
          <p:cNvSpPr/>
          <p:nvPr/>
        </p:nvSpPr>
        <p:spPr>
          <a:xfrm>
            <a:off x="271509" y="1562036"/>
            <a:ext cx="1897533" cy="828197"/>
          </a:xfrm>
          <a:prstGeom prst="roundRect">
            <a:avLst>
              <a:gd name="adj" fmla="val 16040"/>
            </a:avLst>
          </a:prstGeom>
          <a:solidFill>
            <a:srgbClr val="2B7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потребления соли</a:t>
            </a:r>
          </a:p>
        </p:txBody>
      </p:sp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5246" y="405376"/>
            <a:ext cx="2586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ИЗБЫТОЧНОЕ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ПОТРЕБЛЕНИЕ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СОЛИ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6592" y="377303"/>
            <a:ext cx="2586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</a:rPr>
              <a:t>НЕДОСТАТОЧНОЕ УПОТРЕБЛЕНИЕ ОВОЩЕЙ И ФРУКТОВ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0114" y="1522834"/>
            <a:ext cx="2575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/>
              <a:t>Снижение САД в среднем:</a:t>
            </a:r>
          </a:p>
          <a:p>
            <a:pPr marL="180975" lvl="0" indent="-180975">
              <a:buClr>
                <a:srgbClr val="2B7C02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2B7C02"/>
                </a:solidFill>
              </a:rPr>
              <a:t>на 5,8 мм рт. ст.</a:t>
            </a:r>
            <a:br>
              <a:rPr lang="ru-RU" sz="2000" b="1" dirty="0">
                <a:solidFill>
                  <a:srgbClr val="2B7C02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у пациентов с АГ</a:t>
            </a:r>
          </a:p>
          <a:p>
            <a:pPr marL="180975" lvl="0" indent="-180975">
              <a:buClr>
                <a:srgbClr val="2B7C02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2B7C02"/>
                </a:solidFill>
              </a:rPr>
              <a:t>на 1,9 мм рт. ст.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у пациентов с нормальным АД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0112" y="3125663"/>
            <a:ext cx="25752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2B7C02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снижение риска атеросклеротических</a:t>
            </a:r>
            <a:br>
              <a:rPr lang="ru-RU" sz="1400" dirty="0"/>
            </a:br>
            <a:r>
              <a:rPr lang="ru-RU" sz="1400" dirty="0"/>
              <a:t>сердечно-сосудистых осложнений </a:t>
            </a:r>
            <a:r>
              <a:rPr lang="ru-RU" sz="2000" b="1" dirty="0">
                <a:solidFill>
                  <a:srgbClr val="2B7C02"/>
                </a:solidFill>
              </a:rPr>
              <a:t>на 20%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6059" y="5690173"/>
            <a:ext cx="25302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B7C02"/>
              </a:buClr>
              <a:buFont typeface="Arial" panose="020B0604020202020204" pitchFamily="34" charset="0"/>
              <a:buChar char="►"/>
            </a:pPr>
            <a:r>
              <a:rPr lang="ru-RU" sz="1400" dirty="0"/>
              <a:t>сокращать потребление переработанных пищевых продуктов, готовых блюд и полуфабрикатов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46271" y="5690173"/>
            <a:ext cx="16520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2B7C02"/>
              </a:buClr>
              <a:buFont typeface="Arial" panose="020B0604020202020204" pitchFamily="34" charset="0"/>
              <a:buChar char="►"/>
            </a:pPr>
            <a:r>
              <a:rPr lang="ru-RU" sz="1400" dirty="0"/>
              <a:t>не досаливать пищу при ее приготовлении и в процессе еды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769737" y="1522834"/>
            <a:ext cx="18122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2B7C02"/>
              </a:buClr>
              <a:buFont typeface="Wingdings" panose="05000000000000000000" pitchFamily="2" charset="2"/>
              <a:buChar char="ü"/>
            </a:pPr>
            <a:r>
              <a:rPr lang="ru-RU" sz="1400" b="1" dirty="0"/>
              <a:t>уменьшение</a:t>
            </a:r>
            <a:br>
              <a:rPr lang="ru-RU" sz="1400" b="1" dirty="0"/>
            </a:br>
            <a:r>
              <a:rPr lang="ru-RU" sz="1400" b="1" dirty="0"/>
              <a:t>риска инсульта</a:t>
            </a:r>
            <a:br>
              <a:rPr lang="ru-RU" sz="1400" b="1" dirty="0">
                <a:solidFill>
                  <a:srgbClr val="2B7C02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на 11%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26355" y="3579388"/>
            <a:ext cx="2927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Clr>
                <a:srgbClr val="2B7C02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уменьшает уровень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ХС ЛНП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 0,2 ммоль/л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marL="180975" lvl="0" indent="-180975">
              <a:buClr>
                <a:srgbClr val="2B7C02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снижает риск ИБС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43000" y="5627443"/>
            <a:ext cx="49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Для увеличения потребления фруктов и овощей рекомендуется: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85E8A1E-87DB-D379-AF66-9B11FE21AEA5}"/>
              </a:ext>
            </a:extLst>
          </p:cNvPr>
          <p:cNvSpPr/>
          <p:nvPr/>
        </p:nvSpPr>
        <p:spPr>
          <a:xfrm>
            <a:off x="3718592" y="391550"/>
            <a:ext cx="3001025" cy="79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387EC-C321-B814-FEA2-D8FA5C3788BF}"/>
              </a:ext>
            </a:extLst>
          </p:cNvPr>
          <p:cNvSpPr txBox="1"/>
          <p:nvPr/>
        </p:nvSpPr>
        <p:spPr>
          <a:xfrm>
            <a:off x="4626572" y="487265"/>
            <a:ext cx="18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НЕЗДОРОВОЕ ПИТАНИЕ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B82961-ED39-D059-5402-9B3E95BDE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8" y="472545"/>
            <a:ext cx="543531" cy="52329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581527B-7C05-9C23-DBAA-04137555DFDE}"/>
              </a:ext>
            </a:extLst>
          </p:cNvPr>
          <p:cNvSpPr/>
          <p:nvPr/>
        </p:nvSpPr>
        <p:spPr>
          <a:xfrm>
            <a:off x="271509" y="4823970"/>
            <a:ext cx="4541833" cy="792000"/>
          </a:xfrm>
          <a:prstGeom prst="roundRect">
            <a:avLst>
              <a:gd name="adj" fmla="val 13610"/>
            </a:avLst>
          </a:prstGeom>
          <a:solidFill>
            <a:srgbClr val="DCF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B7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</a:t>
            </a:r>
          </a:p>
          <a:p>
            <a:pPr marL="285750" indent="-285750" algn="ctr">
              <a:buClr>
                <a:srgbClr val="2B7C02"/>
              </a:buClr>
              <a:buFont typeface="Arial" panose="020B0604020202020204" pitchFamily="34" charset="0"/>
              <a:buChar char="►"/>
            </a:pPr>
            <a:r>
              <a:rPr lang="ru-RU" sz="1600" b="1" dirty="0">
                <a:solidFill>
                  <a:srgbClr val="2B7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5 г/сут., </a:t>
            </a:r>
          </a:p>
          <a:p>
            <a:pPr marL="285750" indent="-285750" algn="ctr">
              <a:buClr>
                <a:srgbClr val="2B7C02"/>
              </a:buClr>
              <a:buFont typeface="Arial" panose="020B0604020202020204" pitchFamily="34" charset="0"/>
              <a:buChar char="►"/>
            </a:pPr>
            <a:r>
              <a:rPr lang="ru-RU" sz="1600" b="1" dirty="0">
                <a:solidFill>
                  <a:srgbClr val="2B7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 – 3 г/сут.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93FA632-A55F-E97E-6E2B-C636E2DDB332}"/>
              </a:ext>
            </a:extLst>
          </p:cNvPr>
          <p:cNvSpPr/>
          <p:nvPr/>
        </p:nvSpPr>
        <p:spPr>
          <a:xfrm>
            <a:off x="5442999" y="4823970"/>
            <a:ext cx="4968000" cy="792000"/>
          </a:xfrm>
          <a:prstGeom prst="roundRect">
            <a:avLst>
              <a:gd name="adj" fmla="val 10702"/>
            </a:avLst>
          </a:prstGeom>
          <a:solidFill>
            <a:srgbClr val="DFE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1600" b="1" dirty="0">
                <a:solidFill>
                  <a:srgbClr val="647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г (5 порций) фруктов и овощей в день</a:t>
            </a:r>
            <a:br>
              <a:rPr lang="ru-RU" sz="1600" b="1" dirty="0">
                <a:solidFill>
                  <a:srgbClr val="647D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47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считая картофеля и других содержащих крахмал клубней)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3BEED19-9198-DAF2-D90E-87A15E207D7E}"/>
              </a:ext>
            </a:extLst>
          </p:cNvPr>
          <p:cNvSpPr/>
          <p:nvPr/>
        </p:nvSpPr>
        <p:spPr>
          <a:xfrm>
            <a:off x="5450472" y="1562036"/>
            <a:ext cx="2768495" cy="792000"/>
          </a:xfrm>
          <a:prstGeom prst="roundRect">
            <a:avLst>
              <a:gd name="adj" fmla="val 130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Употребление в день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порций</a:t>
            </a:r>
            <a:b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фруктов и овощей</a:t>
            </a: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8AE9D0E9-3195-2161-D68D-808E39AD85A0}"/>
              </a:ext>
            </a:extLst>
          </p:cNvPr>
          <p:cNvSpPr/>
          <p:nvPr/>
        </p:nvSpPr>
        <p:spPr>
          <a:xfrm>
            <a:off x="8314654" y="1729388"/>
            <a:ext cx="491822" cy="46407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B7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D247B4D-F179-C952-1136-4024F1872A9A}"/>
              </a:ext>
            </a:extLst>
          </p:cNvPr>
          <p:cNvSpPr/>
          <p:nvPr/>
        </p:nvSpPr>
        <p:spPr>
          <a:xfrm>
            <a:off x="5450472" y="2518706"/>
            <a:ext cx="2768495" cy="992190"/>
          </a:xfrm>
          <a:prstGeom prst="roundRect">
            <a:avLst>
              <a:gd name="adj" fmla="val 130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Употребление в день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чем 5 порций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 сравнению</a:t>
            </a:r>
            <a:b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употреблением</a:t>
            </a:r>
            <a:b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3 порций)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622FCC-7B71-9366-5ED0-26B54B785EA5}"/>
              </a:ext>
            </a:extLst>
          </p:cNvPr>
          <p:cNvSpPr/>
          <p:nvPr/>
        </p:nvSpPr>
        <p:spPr>
          <a:xfrm>
            <a:off x="8769737" y="2471279"/>
            <a:ext cx="16825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2B7C02"/>
              </a:buClr>
              <a:buFont typeface="Wingdings" panose="05000000000000000000" pitchFamily="2" charset="2"/>
              <a:buChar char="ü"/>
            </a:pPr>
            <a:r>
              <a:rPr lang="ru-RU" sz="1400" b="1" dirty="0"/>
              <a:t>уменьшение</a:t>
            </a:r>
            <a:br>
              <a:rPr lang="ru-RU" sz="1400" b="1" dirty="0"/>
            </a:br>
            <a:r>
              <a:rPr lang="ru-RU" sz="1400" b="1" dirty="0"/>
              <a:t>риска инсульта</a:t>
            </a:r>
            <a:br>
              <a:rPr lang="ru-RU" sz="1400" b="1" dirty="0"/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на 26%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18826DA-B010-EB75-5D5B-88DA0AF6C3E8}"/>
              </a:ext>
            </a:extLst>
          </p:cNvPr>
          <p:cNvSpPr/>
          <p:nvPr/>
        </p:nvSpPr>
        <p:spPr>
          <a:xfrm>
            <a:off x="5443000" y="3673533"/>
            <a:ext cx="2173036" cy="792000"/>
          </a:xfrm>
          <a:prstGeom prst="roundRect">
            <a:avLst>
              <a:gd name="adj" fmla="val 130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/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порция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зернобобовых</a:t>
            </a:r>
            <a:b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774A6D7-CB38-8599-E79C-EFAD789CE721}"/>
              </a:ext>
            </a:extLst>
          </p:cNvPr>
          <p:cNvSpPr/>
          <p:nvPr/>
        </p:nvSpPr>
        <p:spPr>
          <a:xfrm>
            <a:off x="8314654" y="2684883"/>
            <a:ext cx="491822" cy="46407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B7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60E39C86-51D3-C88D-6728-19D1711A2E3C}"/>
              </a:ext>
            </a:extLst>
          </p:cNvPr>
          <p:cNvSpPr/>
          <p:nvPr/>
        </p:nvSpPr>
        <p:spPr>
          <a:xfrm>
            <a:off x="7732999" y="3791413"/>
            <a:ext cx="491822" cy="46407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B7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9E172D26-0F93-6240-9B7F-992B4A5220C2}"/>
              </a:ext>
            </a:extLst>
          </p:cNvPr>
          <p:cNvSpPr/>
          <p:nvPr/>
        </p:nvSpPr>
        <p:spPr>
          <a:xfrm>
            <a:off x="271509" y="3195254"/>
            <a:ext cx="1897533" cy="977725"/>
          </a:xfrm>
          <a:prstGeom prst="roundRect">
            <a:avLst>
              <a:gd name="adj" fmla="val 16040"/>
            </a:avLst>
          </a:prstGeom>
          <a:solidFill>
            <a:srgbClr val="2B7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556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потребления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пищевой соли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2,5 г/сут.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97FADD0-6735-993C-1C44-183FD1609490}"/>
              </a:ext>
            </a:extLst>
          </p:cNvPr>
          <p:cNvSpPr/>
          <p:nvPr/>
        </p:nvSpPr>
        <p:spPr>
          <a:xfrm>
            <a:off x="5525989" y="6075704"/>
            <a:ext cx="1652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1400" dirty="0"/>
              <a:t>всегда включать</a:t>
            </a:r>
            <a:br>
              <a:rPr lang="ru-RU" sz="1400" dirty="0"/>
            </a:br>
            <a:r>
              <a:rPr lang="ru-RU" sz="1400" dirty="0"/>
              <a:t>в свои блюда овощи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CC64403-43C4-0E82-FD7A-6AF452E9627B}"/>
              </a:ext>
            </a:extLst>
          </p:cNvPr>
          <p:cNvSpPr/>
          <p:nvPr/>
        </p:nvSpPr>
        <p:spPr>
          <a:xfrm>
            <a:off x="8638041" y="6075704"/>
            <a:ext cx="1960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1400" dirty="0"/>
              <a:t>разнообразить фрукты и овощи</a:t>
            </a:r>
            <a:br>
              <a:rPr lang="ru-RU" sz="1400" dirty="0"/>
            </a:br>
            <a:r>
              <a:rPr lang="ru-RU" sz="1400" dirty="0"/>
              <a:t>и употреблять их по сезону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840D9A9-4C02-37DC-3BE9-C412342D4E0F}"/>
              </a:ext>
            </a:extLst>
          </p:cNvPr>
          <p:cNvSpPr/>
          <p:nvPr/>
        </p:nvSpPr>
        <p:spPr>
          <a:xfrm>
            <a:off x="6981576" y="6075704"/>
            <a:ext cx="1647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ru-RU" sz="1400" dirty="0"/>
              <a:t>употреблять</a:t>
            </a:r>
            <a:br>
              <a:rPr lang="ru-RU" sz="1400" dirty="0"/>
            </a:br>
            <a:r>
              <a:rPr lang="ru-RU" sz="1400" dirty="0"/>
              <a:t>на перекусы фрукты и сырые овощи</a:t>
            </a: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C0BAEE40-5512-A67D-B1F2-B6EB3BA31A9B}"/>
              </a:ext>
            </a:extLst>
          </p:cNvPr>
          <p:cNvSpPr/>
          <p:nvPr/>
        </p:nvSpPr>
        <p:spPr>
          <a:xfrm>
            <a:off x="2264728" y="1696539"/>
            <a:ext cx="429383" cy="464077"/>
          </a:xfrm>
          <a:prstGeom prst="rightArrow">
            <a:avLst/>
          </a:prstGeom>
          <a:solidFill>
            <a:srgbClr val="C8F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B7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48A8CCC0-549E-996F-7EDA-AEFD3DB3493F}"/>
              </a:ext>
            </a:extLst>
          </p:cNvPr>
          <p:cNvSpPr/>
          <p:nvPr/>
        </p:nvSpPr>
        <p:spPr>
          <a:xfrm>
            <a:off x="2264728" y="3460103"/>
            <a:ext cx="429383" cy="464077"/>
          </a:xfrm>
          <a:prstGeom prst="rightArrow">
            <a:avLst/>
          </a:prstGeom>
          <a:solidFill>
            <a:srgbClr val="C8F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B7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6D608FA-D8F5-792A-A7CD-965787C0B95F}"/>
              </a:ext>
            </a:extLst>
          </p:cNvPr>
          <p:cNvSpPr/>
          <p:nvPr/>
        </p:nvSpPr>
        <p:spPr>
          <a:xfrm>
            <a:off x="9442883" y="364336"/>
            <a:ext cx="861007" cy="83793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C7E26D8-BC83-DFEA-8858-F738882DC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26" y="473905"/>
            <a:ext cx="638575" cy="621463"/>
          </a:xfrm>
          <a:prstGeom prst="rect">
            <a:avLst/>
          </a:prstGeom>
        </p:spPr>
      </p:pic>
      <p:sp>
        <p:nvSpPr>
          <p:cNvPr id="47" name="Овал 46">
            <a:extLst>
              <a:ext uri="{FF2B5EF4-FFF2-40B4-BE49-F238E27FC236}">
                <a16:creationId xmlns:a16="http://schemas.microsoft.com/office/drawing/2014/main" id="{CE2E8D2B-AD57-6FF1-A76B-AA3B7D43F1BE}"/>
              </a:ext>
            </a:extLst>
          </p:cNvPr>
          <p:cNvSpPr/>
          <p:nvPr/>
        </p:nvSpPr>
        <p:spPr>
          <a:xfrm>
            <a:off x="376762" y="364336"/>
            <a:ext cx="861007" cy="83793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6318408-6FC8-BADD-EA3A-37734A0EB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43" y="1637700"/>
            <a:ext cx="461172" cy="44881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9F8CEE0-A0FB-AF5E-0FC1-BFE7D6C51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76" y="2573116"/>
            <a:ext cx="461172" cy="44881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D289CE8-0D67-65D7-F623-E3C1D730C3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6" y="485294"/>
            <a:ext cx="552593" cy="55259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B9ECF50-BCFD-BB8A-2C93-0FB8EC97AA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947">
            <a:off x="324799" y="1695244"/>
            <a:ext cx="385941" cy="3859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80A86FA-D4BD-B7FC-8E37-F3182E1EFC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947">
            <a:off x="324800" y="3317925"/>
            <a:ext cx="385941" cy="38594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D03D9C1-88DE-6D53-64C6-6317F4F944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9428">
            <a:off x="5584811" y="3936110"/>
            <a:ext cx="265320" cy="35985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19BC3A3-D40D-5CB4-5A89-9412EB92CF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3904">
            <a:off x="5680451" y="3672963"/>
            <a:ext cx="265320" cy="359859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97BCDFB-A242-3601-A830-1B5E52DEBA62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EFDBA14-E0E8-0DE4-27CF-98672FA6F7CB}"/>
              </a:ext>
            </a:extLst>
          </p:cNvPr>
          <p:cNvCxnSpPr>
            <a:cxnSpLocks/>
          </p:cNvCxnSpPr>
          <p:nvPr/>
        </p:nvCxnSpPr>
        <p:spPr>
          <a:xfrm>
            <a:off x="5219103" y="1550225"/>
            <a:ext cx="0" cy="53640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4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97BCDFB-A242-3601-A830-1B5E52DEBA62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787" y="203677"/>
            <a:ext cx="9790080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300" b="1" dirty="0"/>
              <a:t>Сокращение потребления натрия </a:t>
            </a:r>
            <a:r>
              <a:rPr lang="ru-RU" sz="1300" dirty="0"/>
              <a:t>может способствовать снижению САД в среднем на 5,8 мм рт. ст. у пациентов с артериальной гипертензией и на 1,9 мм </a:t>
            </a:r>
            <a:r>
              <a:rPr lang="ru-RU" sz="1300" dirty="0" err="1"/>
              <a:t>рт.ст</a:t>
            </a:r>
            <a:r>
              <a:rPr lang="ru-RU" sz="1300" dirty="0"/>
              <a:t>. у пациентов с нормальным АД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Сокращение потребления пищевой соли на 2,5 г/</a:t>
            </a:r>
            <a:r>
              <a:rPr lang="ru-RU" sz="1300" dirty="0" err="1"/>
              <a:t>сут</a:t>
            </a:r>
            <a:r>
              <a:rPr lang="ru-RU" sz="1300" dirty="0"/>
              <a:t>. приводит к снижению риска атеросклеротических сердечно-сосудистых осложнений на 20%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Можно заменить пищевую соль на пищевую соль с пониженным содержанием натрия (в том числе, содержащую калий и магний) с целью снижения АД, а также с целью снижения сердечно-сосудистых катастроф у пациентов высокого риска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Потребление соли можно сократить, ограничивая соль, соевый соус во время приготовления пищи; не выставляя соль на стол; ограничивая потребление соленых закусочных продуктов; выбирая продукты с более низким содержанием натрия.</a:t>
            </a:r>
          </a:p>
          <a:p>
            <a:pPr>
              <a:spcBef>
                <a:spcPts val="300"/>
              </a:spcBef>
            </a:pPr>
            <a:r>
              <a:rPr lang="ru-RU" sz="1300" b="1" dirty="0"/>
              <a:t>Пищевые волокна. 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Необходимо употреблять не менее 400 граммов фруктов и овощей ежедневно. 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Установлено уменьшение риска инсульта на 11% при употреблении 3-5 порций фруктов и овощей в день и на 26% при употреблении более чем 5 порций (по сравнению с употреблением менее 3 порций). 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Одна порция зернобобовых в день уменьшает уровень ХС ЛНП (на 0,2 </a:t>
            </a:r>
            <a:r>
              <a:rPr lang="ru-RU" sz="1300" dirty="0" err="1"/>
              <a:t>ммоль</a:t>
            </a:r>
            <a:r>
              <a:rPr lang="ru-RU" sz="1300" dirty="0"/>
              <a:t>/л) и снижает риск ИБС. 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В овощах и фруктах содержатся витамины группы В, С и минералы: магний, калий и кальций, влияющие на обмен веществ и сосудистую стенку, а также </a:t>
            </a:r>
            <a:r>
              <a:rPr lang="ru-RU" sz="1300" dirty="0" err="1"/>
              <a:t>станолы</a:t>
            </a:r>
            <a:r>
              <a:rPr lang="ru-RU" sz="1300" dirty="0"/>
              <a:t> и </a:t>
            </a:r>
            <a:r>
              <a:rPr lang="ru-RU" sz="1300" dirty="0" err="1"/>
              <a:t>стеролы</a:t>
            </a:r>
            <a:r>
              <a:rPr lang="ru-RU" sz="1300" dirty="0"/>
              <a:t>, которые конкурируют с холестерином в процессе всасывания из кишечника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Овощи и фрукты являются основными поставщиками растительных пищевых волокон: до 2 г на 100 г продукта, в ягодах чуть больше – 3-5 г на 100 г продукта, в сухофруктах – 5- 7 г на 100 г продукта. Особенно много пищевых волокон, как растворимых, так и нерастворимых, в бобовых, например, фасоли (10 г на 100 г продукта).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Растворимые пищевые волокна тормозят всасывание и выводят из организма ХС и токсические вещества. 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А нерастворимая клетчатка (целлюлоза, гемицеллюлоза), содержащаяся в отрубях, снижает </a:t>
            </a:r>
            <a:r>
              <a:rPr lang="ru-RU" sz="1300" dirty="0" err="1"/>
              <a:t>постпрандиальную</a:t>
            </a:r>
            <a:r>
              <a:rPr lang="ru-RU" sz="1300" dirty="0"/>
              <a:t> гипергликемию. Пищевые волокна поступают и из зерновых продуктов – хлеба и каш. 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Каждое увеличение потребления пищевых волокон на 7 г/</a:t>
            </a:r>
            <a:r>
              <a:rPr lang="ru-RU" sz="1300" dirty="0" err="1"/>
              <a:t>сут</a:t>
            </a:r>
            <a:r>
              <a:rPr lang="ru-RU" sz="1300" dirty="0"/>
              <a:t>. приводит к снижению риска ИБС на 9%. Увеличение потребления пищевых волокон на 10 г в день связано с уменьшением риска МИ на 16% и риска СД 2 типа на 6%. 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Высокий уровень потребления пищевых волокон может способствовать уменьшению </a:t>
            </a:r>
            <a:r>
              <a:rPr lang="ru-RU" sz="1300" dirty="0" err="1"/>
              <a:t>постпрандиальной</a:t>
            </a:r>
            <a:r>
              <a:rPr lang="ru-RU" sz="1300" dirty="0"/>
              <a:t> гипергликемии после приема пищи с высоким содержанием углеводов, а также к снижению уровня ТГ. 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Потребление калия, например, в составе фруктов и овощей, благоприятно влияет на уровни АД и снижает риск инсульта сосудистых катастроф в популяции высокого риска</a:t>
            </a:r>
          </a:p>
          <a:p>
            <a:pPr>
              <a:spcBef>
                <a:spcPts val="300"/>
              </a:spcBef>
            </a:pPr>
            <a:r>
              <a:rPr lang="ru-RU" sz="1300" dirty="0"/>
              <a:t>Для увеличения потребления фруктов и овощей рекомендуется всегда включать в свои блюда овощи; употреблять на перекусы фрукты и сырые овощи; разнообразить фрукты и овощи и употреблять их по сезону</a:t>
            </a:r>
            <a:endParaRPr lang="ru-RU" altLang="ru-RU" sz="1300" dirty="0"/>
          </a:p>
        </p:txBody>
      </p:sp>
    </p:spTree>
    <p:extLst>
      <p:ext uri="{BB962C8B-B14F-4D97-AF65-F5344CB8AC3E}">
        <p14:creationId xmlns:p14="http://schemas.microsoft.com/office/powerpoint/2010/main" val="793670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06900"/>
              </p:ext>
            </p:extLst>
          </p:nvPr>
        </p:nvGraphicFramePr>
        <p:xfrm>
          <a:off x="1581662" y="1835640"/>
          <a:ext cx="7530076" cy="37465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51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Индекс массы тела (кг/м</a:t>
                      </a:r>
                      <a:r>
                        <a:rPr kumimoji="0" lang="ru-RU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Типы  массы тела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ССЗ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ниже 18,5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Дефицит массы тела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Низкий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18,5 – 24,9 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Нормальная масса тела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Обычный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25,0 – 29,9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Избыточная масса тела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Повышенный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30,0 – 34,9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степени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35,0 – 39,9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степени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40,0 и выше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Ожирение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степени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Чрезвычайно высокий</a:t>
                      </a:r>
                    </a:p>
                  </a:txBody>
                  <a:tcPr marL="80201" marR="80201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581662" y="6007392"/>
            <a:ext cx="3309486" cy="718730"/>
          </a:xfrm>
          <a:prstGeom prst="roundRect">
            <a:avLst/>
          </a:prstGeom>
          <a:solidFill>
            <a:srgbClr val="FFCD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5100" fontAlgn="auto">
              <a:spcBef>
                <a:spcPts val="0"/>
              </a:spcBef>
              <a:spcAft>
                <a:spcPts val="0"/>
              </a:spcAft>
            </a:pPr>
            <a:r>
              <a:rPr lang="ru-RU" kern="0" dirty="0">
                <a:latin typeface="Calibri"/>
                <a:cs typeface="Arial" panose="020B0604020202020204" pitchFamily="34" charset="0"/>
              </a:rPr>
              <a:t>Объем талии</a:t>
            </a:r>
            <a:br>
              <a:rPr lang="ru-RU" kern="0" dirty="0">
                <a:latin typeface="Calibri"/>
                <a:cs typeface="Arial" panose="020B0604020202020204" pitchFamily="34" charset="0"/>
              </a:rPr>
            </a:br>
            <a:r>
              <a:rPr lang="ru-RU" b="1" kern="0" dirty="0">
                <a:latin typeface="Calibri"/>
                <a:cs typeface="Arial" panose="020B0604020202020204" pitchFamily="34" charset="0"/>
              </a:rPr>
              <a:t>мужчины</a:t>
            </a:r>
            <a:r>
              <a:rPr lang="ru-RU" kern="0" dirty="0">
                <a:latin typeface="Calibri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A5FA35-CCC0-4337-62D2-656F218F00F2}"/>
              </a:ext>
            </a:extLst>
          </p:cNvPr>
          <p:cNvSpPr/>
          <p:nvPr/>
        </p:nvSpPr>
        <p:spPr>
          <a:xfrm>
            <a:off x="270121" y="192253"/>
            <a:ext cx="1015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2B7C02"/>
                </a:solidFill>
              </a:rPr>
              <a:t>ИНДЕКС МАССЫ ТЕЛА (ИМТ)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78F5125-F895-68E7-9E72-AA5875FB87A6}"/>
              </a:ext>
            </a:extLst>
          </p:cNvPr>
          <p:cNvGrpSpPr/>
          <p:nvPr/>
        </p:nvGrpSpPr>
        <p:grpSpPr>
          <a:xfrm>
            <a:off x="1581662" y="712597"/>
            <a:ext cx="7546191" cy="1156076"/>
            <a:chOff x="1139629" y="1117965"/>
            <a:chExt cx="7546191" cy="1156076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5766BAC1-920E-7EB3-E30D-CF1F4601DAA8}"/>
                </a:ext>
              </a:extLst>
            </p:cNvPr>
            <p:cNvSpPr/>
            <p:nvPr/>
          </p:nvSpPr>
          <p:spPr>
            <a:xfrm>
              <a:off x="1139629" y="1128380"/>
              <a:ext cx="7546191" cy="1145661"/>
            </a:xfrm>
            <a:prstGeom prst="roundRect">
              <a:avLst>
                <a:gd name="adj" fmla="val 1361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176B31-D3C0-F23B-2AAA-49D5472096BE}"/>
                </a:ext>
              </a:extLst>
            </p:cNvPr>
            <p:cNvSpPr txBox="1"/>
            <p:nvPr/>
          </p:nvSpPr>
          <p:spPr>
            <a:xfrm>
              <a:off x="1834104" y="1393825"/>
              <a:ext cx="1556757" cy="545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kern="150" dirty="0">
                  <a:solidFill>
                    <a:srgbClr val="4BACC6">
                      <a:lumMod val="75000"/>
                    </a:srgbClr>
                  </a:solidFill>
                  <a:ea typeface="Segoe UI" panose="020B0502040204020203" pitchFamily="34" charset="0"/>
                </a:rPr>
                <a:t>ИМТ</a:t>
              </a:r>
            </a:p>
          </p:txBody>
        </p:sp>
        <p:sp>
          <p:nvSpPr>
            <p:cNvPr id="10" name="Равно 9">
              <a:extLst>
                <a:ext uri="{FF2B5EF4-FFF2-40B4-BE49-F238E27FC236}">
                  <a16:creationId xmlns:a16="http://schemas.microsoft.com/office/drawing/2014/main" id="{BA27D693-37C1-C0F6-C8A9-9E5D49149B1C}"/>
                </a:ext>
              </a:extLst>
            </p:cNvPr>
            <p:cNvSpPr/>
            <p:nvPr/>
          </p:nvSpPr>
          <p:spPr>
            <a:xfrm>
              <a:off x="3167898" y="1546709"/>
              <a:ext cx="463700" cy="360098"/>
            </a:xfrm>
            <a:prstGeom prst="mathEqual">
              <a:avLst>
                <a:gd name="adj1" fmla="val 13545"/>
                <a:gd name="adj2" fmla="val 1135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E8DB9A-08BE-B15C-1B9A-F405742DCFA6}"/>
                </a:ext>
              </a:extLst>
            </p:cNvPr>
            <p:cNvSpPr txBox="1"/>
            <p:nvPr/>
          </p:nvSpPr>
          <p:spPr>
            <a:xfrm>
              <a:off x="4337901" y="1117965"/>
              <a:ext cx="2569079" cy="545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kern="150" dirty="0">
                  <a:solidFill>
                    <a:srgbClr val="4BACC6">
                      <a:lumMod val="75000"/>
                    </a:srgbClr>
                  </a:solidFill>
                  <a:ea typeface="Segoe UI" panose="020B0502040204020203" pitchFamily="34" charset="0"/>
                </a:rPr>
                <a:t>вес </a:t>
              </a:r>
              <a:r>
                <a:rPr lang="ru-RU" sz="2400" kern="150" dirty="0">
                  <a:solidFill>
                    <a:srgbClr val="4BACC6">
                      <a:lumMod val="75000"/>
                    </a:srgbClr>
                  </a:solidFill>
                  <a:ea typeface="Segoe UI" panose="020B0502040204020203" pitchFamily="34" charset="0"/>
                </a:rPr>
                <a:t>(кг)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92BDD27-2923-E28F-4983-B98B77ACA031}"/>
                </a:ext>
              </a:extLst>
            </p:cNvPr>
            <p:cNvCxnSpPr>
              <a:cxnSpLocks/>
            </p:cNvCxnSpPr>
            <p:nvPr/>
          </p:nvCxnSpPr>
          <p:spPr>
            <a:xfrm>
              <a:off x="3678162" y="1708150"/>
              <a:ext cx="418461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14D739-D87D-7869-C726-F3CBC7F56F16}"/>
                </a:ext>
              </a:extLst>
            </p:cNvPr>
            <p:cNvSpPr txBox="1"/>
            <p:nvPr/>
          </p:nvSpPr>
          <p:spPr>
            <a:xfrm>
              <a:off x="3531990" y="1635857"/>
              <a:ext cx="2145666" cy="545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kern="150" dirty="0">
                  <a:solidFill>
                    <a:srgbClr val="4BACC6">
                      <a:lumMod val="75000"/>
                    </a:srgbClr>
                  </a:solidFill>
                  <a:ea typeface="Segoe UI" panose="020B0502040204020203" pitchFamily="34" charset="0"/>
                </a:rPr>
                <a:t>рост </a:t>
              </a:r>
              <a:r>
                <a:rPr lang="ru-RU" sz="2400" kern="150" dirty="0">
                  <a:solidFill>
                    <a:srgbClr val="4BACC6">
                      <a:lumMod val="75000"/>
                    </a:srgbClr>
                  </a:solidFill>
                  <a:ea typeface="Segoe UI" panose="020B0502040204020203" pitchFamily="34" charset="0"/>
                </a:rPr>
                <a:t>(м)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E2BED3-2277-3E2D-6C63-093784B9B0C2}"/>
                </a:ext>
              </a:extLst>
            </p:cNvPr>
            <p:cNvSpPr txBox="1"/>
            <p:nvPr/>
          </p:nvSpPr>
          <p:spPr>
            <a:xfrm>
              <a:off x="5543340" y="1646487"/>
              <a:ext cx="2263977" cy="545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kern="150" dirty="0">
                  <a:solidFill>
                    <a:srgbClr val="4BACC6">
                      <a:lumMod val="75000"/>
                    </a:srgbClr>
                  </a:solidFill>
                  <a:ea typeface="Segoe UI" panose="020B0502040204020203" pitchFamily="34" charset="0"/>
                </a:rPr>
                <a:t>рост </a:t>
              </a:r>
              <a:r>
                <a:rPr lang="ru-RU" sz="2400" kern="150" dirty="0">
                  <a:solidFill>
                    <a:srgbClr val="4BACC6">
                      <a:lumMod val="75000"/>
                    </a:srgbClr>
                  </a:solidFill>
                  <a:ea typeface="Segoe UI" panose="020B0502040204020203" pitchFamily="34" charset="0"/>
                </a:rPr>
                <a:t>(м)</a:t>
              </a:r>
            </a:p>
          </p:txBody>
        </p:sp>
        <p:sp>
          <p:nvSpPr>
            <p:cNvPr id="18" name="Знак умножения 17">
              <a:extLst>
                <a:ext uri="{FF2B5EF4-FFF2-40B4-BE49-F238E27FC236}">
                  <a16:creationId xmlns:a16="http://schemas.microsoft.com/office/drawing/2014/main" id="{383C5264-B4E1-6E02-54FE-0DD921370891}"/>
                </a:ext>
              </a:extLst>
            </p:cNvPr>
            <p:cNvSpPr/>
            <p:nvPr/>
          </p:nvSpPr>
          <p:spPr>
            <a:xfrm>
              <a:off x="5375287" y="1754104"/>
              <a:ext cx="463701" cy="463701"/>
            </a:xfrm>
            <a:prstGeom prst="mathMultiply">
              <a:avLst>
                <a:gd name="adj1" fmla="val 883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D5D614E-F36C-08AC-3E6B-309CD75608A7}"/>
              </a:ext>
            </a:extLst>
          </p:cNvPr>
          <p:cNvSpPr txBox="1"/>
          <p:nvPr/>
        </p:nvSpPr>
        <p:spPr>
          <a:xfrm>
            <a:off x="1580313" y="6061028"/>
            <a:ext cx="15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&gt;</a:t>
            </a:r>
            <a:r>
              <a:rPr lang="ru-RU" sz="3200" b="1" kern="0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94 см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E482E03-08C7-2535-B024-235FF0CC553A}"/>
              </a:ext>
            </a:extLst>
          </p:cNvPr>
          <p:cNvSpPr/>
          <p:nvPr/>
        </p:nvSpPr>
        <p:spPr>
          <a:xfrm>
            <a:off x="918655" y="6168159"/>
            <a:ext cx="504000" cy="50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25" name="Скругленный прямоугольник 5">
            <a:extLst>
              <a:ext uri="{FF2B5EF4-FFF2-40B4-BE49-F238E27FC236}">
                <a16:creationId xmlns:a16="http://schemas.microsoft.com/office/drawing/2014/main" id="{A90B3CFC-5D41-0FD9-449E-EEAA598F080D}"/>
              </a:ext>
            </a:extLst>
          </p:cNvPr>
          <p:cNvSpPr/>
          <p:nvPr/>
        </p:nvSpPr>
        <p:spPr>
          <a:xfrm>
            <a:off x="6281021" y="5973136"/>
            <a:ext cx="3309486" cy="718730"/>
          </a:xfrm>
          <a:prstGeom prst="roundRect">
            <a:avLst/>
          </a:prstGeom>
          <a:solidFill>
            <a:srgbClr val="FFCD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5100" fontAlgn="auto">
              <a:spcBef>
                <a:spcPts val="0"/>
              </a:spcBef>
              <a:spcAft>
                <a:spcPts val="0"/>
              </a:spcAft>
            </a:pPr>
            <a:r>
              <a:rPr lang="ru-RU" kern="0" dirty="0">
                <a:latin typeface="Calibri"/>
                <a:cs typeface="Arial" panose="020B0604020202020204" pitchFamily="34" charset="0"/>
              </a:rPr>
              <a:t>Объем талии</a:t>
            </a:r>
            <a:br>
              <a:rPr lang="ru-RU" kern="0" dirty="0">
                <a:latin typeface="Calibri"/>
                <a:cs typeface="Arial" panose="020B0604020202020204" pitchFamily="34" charset="0"/>
              </a:rPr>
            </a:br>
            <a:r>
              <a:rPr lang="ru-RU" b="1" kern="0" dirty="0">
                <a:latin typeface="Calibri"/>
                <a:cs typeface="Arial" panose="020B0604020202020204" pitchFamily="34" charset="0"/>
              </a:rPr>
              <a:t>женщины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A85B7C-E75C-2F20-68D2-E0361DA9050E}"/>
              </a:ext>
            </a:extLst>
          </p:cNvPr>
          <p:cNvSpPr txBox="1"/>
          <p:nvPr/>
        </p:nvSpPr>
        <p:spPr>
          <a:xfrm>
            <a:off x="6279672" y="6026772"/>
            <a:ext cx="15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&gt;</a:t>
            </a:r>
            <a:r>
              <a:rPr lang="ru-RU" sz="3200" b="1" kern="0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 80 см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E75FD59-ED48-8E73-716E-6673D8822155}"/>
              </a:ext>
            </a:extLst>
          </p:cNvPr>
          <p:cNvSpPr/>
          <p:nvPr/>
        </p:nvSpPr>
        <p:spPr>
          <a:xfrm>
            <a:off x="5618014" y="6133903"/>
            <a:ext cx="504000" cy="50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148283-7493-9F02-1098-886B21C183E9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Ins="28800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01152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8183" y="1097706"/>
            <a:ext cx="9581985" cy="25545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ru-RU" dirty="0"/>
              <a:t>Объяснить понятие индекса массы тела и дать критерии массы тела для возраста и пола данного пациента, с демонстрацией таблицы с величиной индекса массы тела</a:t>
            </a:r>
          </a:p>
          <a:p>
            <a:pPr marL="457200" indent="-457200">
              <a:buAutoNum type="arabicPeriod"/>
            </a:pPr>
            <a:r>
              <a:rPr lang="ru-RU" dirty="0"/>
              <a:t>Объяснить, что наличие избыточной массы тела или ожирения увеличивает сердечно-сосудистый риск</a:t>
            </a:r>
          </a:p>
          <a:p>
            <a:pPr marL="457200" indent="-457200">
              <a:buAutoNum type="arabicPeriod"/>
            </a:pPr>
            <a:r>
              <a:rPr lang="ru-RU" dirty="0"/>
              <a:t>Смещение величины индекса в "зеленую" (более здоровую зону) снижает сердечно-сосудистый риск и риск развития других хронических заболеваний.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B866AE-14A9-E8B4-D6F5-1D0D8BDA185F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279386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005C72B0-76C7-8C30-361E-8DF47CB41234}"/>
              </a:ext>
            </a:extLst>
          </p:cNvPr>
          <p:cNvSpPr/>
          <p:nvPr/>
        </p:nvSpPr>
        <p:spPr>
          <a:xfrm>
            <a:off x="769988" y="126992"/>
            <a:ext cx="9108839" cy="6734620"/>
          </a:xfrm>
          <a:prstGeom prst="ellipse">
            <a:avLst/>
          </a:prstGeom>
          <a:gradFill flip="none" rotWithShape="1">
            <a:gsLst>
              <a:gs pos="0">
                <a:srgbClr val="BB9191"/>
              </a:gs>
              <a:gs pos="62000">
                <a:schemeClr val="bg1"/>
              </a:gs>
              <a:gs pos="16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85B6F48-62C8-7CF4-623E-8FB36AB513A4}"/>
              </a:ext>
            </a:extLst>
          </p:cNvPr>
          <p:cNvGrpSpPr/>
          <p:nvPr/>
        </p:nvGrpSpPr>
        <p:grpSpPr>
          <a:xfrm>
            <a:off x="3543300" y="2310179"/>
            <a:ext cx="3660180" cy="1870668"/>
            <a:chOff x="3543300" y="2199132"/>
            <a:chExt cx="3660180" cy="1870668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2F6A7ED-5816-DB24-FC55-0F763B9EA198}"/>
                </a:ext>
              </a:extLst>
            </p:cNvPr>
            <p:cNvGrpSpPr/>
            <p:nvPr/>
          </p:nvGrpSpPr>
          <p:grpSpPr>
            <a:xfrm>
              <a:off x="3543300" y="2199132"/>
              <a:ext cx="3660180" cy="1870668"/>
              <a:chOff x="3543300" y="2442478"/>
              <a:chExt cx="3660180" cy="1870668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EB3ED7F9-882E-7576-9BCC-CF0A6226C074}"/>
                  </a:ext>
                </a:extLst>
              </p:cNvPr>
              <p:cNvSpPr/>
              <p:nvPr/>
            </p:nvSpPr>
            <p:spPr>
              <a:xfrm>
                <a:off x="3543300" y="2442478"/>
                <a:ext cx="3660180" cy="187066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FBEC6-AE8F-8AEF-62FD-1272C665DE86}"/>
                  </a:ext>
                </a:extLst>
              </p:cNvPr>
              <p:cNvSpPr txBox="1"/>
              <p:nvPr/>
            </p:nvSpPr>
            <p:spPr>
              <a:xfrm>
                <a:off x="4324350" y="2683146"/>
                <a:ext cx="2548075" cy="1300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ru-RU" sz="2200" b="1" dirty="0">
                    <a:solidFill>
                      <a:schemeClr val="bg1"/>
                    </a:solidFill>
                  </a:rPr>
                  <a:t>ОЖИРЕНИЕ</a:t>
                </a:r>
              </a:p>
              <a:p>
                <a:pPr algn="ctr"/>
                <a:r>
                  <a:rPr lang="ru-RU" dirty="0">
                    <a:solidFill>
                      <a:schemeClr val="bg1"/>
                    </a:solidFill>
                  </a:rPr>
                  <a:t>Окружность талии:</a:t>
                </a:r>
              </a:p>
              <a:p>
                <a:pPr marL="180975" indent="-180975">
                  <a:buClr>
                    <a:schemeClr val="bg1"/>
                  </a:buClr>
                  <a:buFont typeface="Arial" panose="020B0604020202020204" pitchFamily="34" charset="0"/>
                  <a:buChar char="●"/>
                </a:pPr>
                <a:r>
                  <a:rPr lang="ru-RU" dirty="0">
                    <a:solidFill>
                      <a:schemeClr val="bg1"/>
                    </a:solidFill>
                  </a:rPr>
                  <a:t>для мужчин </a:t>
                </a:r>
                <a:r>
                  <a:rPr lang="en-US" b="1" dirty="0">
                    <a:solidFill>
                      <a:schemeClr val="bg1"/>
                    </a:solidFill>
                  </a:rPr>
                  <a:t>&gt;94</a:t>
                </a:r>
                <a:r>
                  <a:rPr lang="ru-RU" b="1" dirty="0">
                    <a:solidFill>
                      <a:schemeClr val="bg1"/>
                    </a:solidFill>
                  </a:rPr>
                  <a:t> см,</a:t>
                </a:r>
              </a:p>
              <a:p>
                <a:pPr marL="180975" indent="-180975">
                  <a:buClr>
                    <a:schemeClr val="bg1"/>
                  </a:buClr>
                  <a:buFont typeface="Arial" panose="020B0604020202020204" pitchFamily="34" charset="0"/>
                  <a:buChar char="●"/>
                </a:pPr>
                <a:r>
                  <a:rPr lang="ru-RU" dirty="0">
                    <a:solidFill>
                      <a:schemeClr val="bg1"/>
                    </a:solidFill>
                  </a:rPr>
                  <a:t>для женщин </a:t>
                </a:r>
                <a:r>
                  <a:rPr lang="en-US" b="1" dirty="0">
                    <a:solidFill>
                      <a:schemeClr val="bg1"/>
                    </a:solidFill>
                  </a:rPr>
                  <a:t>&gt;</a:t>
                </a:r>
                <a:r>
                  <a:rPr lang="ru-RU" b="1" dirty="0">
                    <a:solidFill>
                      <a:schemeClr val="bg1"/>
                    </a:solidFill>
                  </a:rPr>
                  <a:t> 80 см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47414B5-C22F-8EE7-1201-0FD1F35CC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6848" y="2647831"/>
              <a:ext cx="526552" cy="951658"/>
            </a:xfrm>
            <a:prstGeom prst="rect">
              <a:avLst/>
            </a:prstGeom>
          </p:spPr>
        </p:pic>
      </p:grp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4D434512-8E8F-41D4-42F9-709F690088D5}"/>
              </a:ext>
            </a:extLst>
          </p:cNvPr>
          <p:cNvSpPr/>
          <p:nvPr/>
        </p:nvSpPr>
        <p:spPr>
          <a:xfrm flipV="1">
            <a:off x="2587659" y="3092350"/>
            <a:ext cx="1044000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279388" y="3741339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рямоугольник: скругленные углы 1">
            <a:extLst>
              <a:ext uri="{FF2B5EF4-FFF2-40B4-BE49-F238E27FC236}">
                <a16:creationId xmlns:a16="http://schemas.microsoft.com/office/drawing/2014/main" id="{7DCA3C17-8045-CBF3-F860-9CE1C35C6E51}"/>
              </a:ext>
            </a:extLst>
          </p:cNvPr>
          <p:cNvSpPr/>
          <p:nvPr/>
        </p:nvSpPr>
        <p:spPr>
          <a:xfrm>
            <a:off x="7765055" y="4019536"/>
            <a:ext cx="2622152" cy="2264968"/>
          </a:xfrm>
          <a:prstGeom prst="roundRect">
            <a:avLst>
              <a:gd name="adj" fmla="val 7026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17">
            <a:extLst>
              <a:ext uri="{FF2B5EF4-FFF2-40B4-BE49-F238E27FC236}">
                <a16:creationId xmlns:a16="http://schemas.microsoft.com/office/drawing/2014/main" id="{3FE39FFA-3661-B5FB-7E72-6AB0E05D9645}"/>
              </a:ext>
            </a:extLst>
          </p:cNvPr>
          <p:cNvSpPr/>
          <p:nvPr/>
        </p:nvSpPr>
        <p:spPr>
          <a:xfrm>
            <a:off x="3488348" y="259344"/>
            <a:ext cx="3910563" cy="1705436"/>
          </a:xfrm>
          <a:prstGeom prst="roundRect">
            <a:avLst>
              <a:gd name="adj" fmla="val 4945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20">
            <a:extLst>
              <a:ext uri="{FF2B5EF4-FFF2-40B4-BE49-F238E27FC236}">
                <a16:creationId xmlns:a16="http://schemas.microsoft.com/office/drawing/2014/main" id="{91A98184-0830-B19C-6A6D-8BA3279AC78A}"/>
              </a:ext>
            </a:extLst>
          </p:cNvPr>
          <p:cNvSpPr/>
          <p:nvPr/>
        </p:nvSpPr>
        <p:spPr>
          <a:xfrm>
            <a:off x="7802865" y="2192875"/>
            <a:ext cx="2569469" cy="1542957"/>
          </a:xfrm>
          <a:prstGeom prst="roundRect">
            <a:avLst>
              <a:gd name="adj" fmla="val 4337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21">
            <a:extLst>
              <a:ext uri="{FF2B5EF4-FFF2-40B4-BE49-F238E27FC236}">
                <a16:creationId xmlns:a16="http://schemas.microsoft.com/office/drawing/2014/main" id="{84B864C9-45F9-C463-0081-49F171E95B24}"/>
              </a:ext>
            </a:extLst>
          </p:cNvPr>
          <p:cNvSpPr/>
          <p:nvPr/>
        </p:nvSpPr>
        <p:spPr>
          <a:xfrm>
            <a:off x="3176078" y="4671746"/>
            <a:ext cx="3972499" cy="1618970"/>
          </a:xfrm>
          <a:prstGeom prst="roundRect">
            <a:avLst>
              <a:gd name="adj" fmla="val 5787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23">
            <a:extLst>
              <a:ext uri="{FF2B5EF4-FFF2-40B4-BE49-F238E27FC236}">
                <a16:creationId xmlns:a16="http://schemas.microsoft.com/office/drawing/2014/main" id="{F6301D4B-57EC-9747-FB51-BAC67CE77FD6}"/>
              </a:ext>
            </a:extLst>
          </p:cNvPr>
          <p:cNvSpPr/>
          <p:nvPr/>
        </p:nvSpPr>
        <p:spPr>
          <a:xfrm>
            <a:off x="272396" y="4070171"/>
            <a:ext cx="2259612" cy="2197322"/>
          </a:xfrm>
          <a:prstGeom prst="roundRect">
            <a:avLst>
              <a:gd name="adj" fmla="val 7189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: скругленные углы 29">
            <a:extLst>
              <a:ext uri="{FF2B5EF4-FFF2-40B4-BE49-F238E27FC236}">
                <a16:creationId xmlns:a16="http://schemas.microsoft.com/office/drawing/2014/main" id="{5D31D112-AA1B-1CD1-C5CF-7E6340FE052C}"/>
              </a:ext>
            </a:extLst>
          </p:cNvPr>
          <p:cNvSpPr/>
          <p:nvPr/>
        </p:nvSpPr>
        <p:spPr>
          <a:xfrm>
            <a:off x="7825382" y="263659"/>
            <a:ext cx="2561824" cy="1661092"/>
          </a:xfrm>
          <a:prstGeom prst="roundRect">
            <a:avLst>
              <a:gd name="adj" fmla="val 2573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: скругленные углы 47">
            <a:extLst>
              <a:ext uri="{FF2B5EF4-FFF2-40B4-BE49-F238E27FC236}">
                <a16:creationId xmlns:a16="http://schemas.microsoft.com/office/drawing/2014/main" id="{1BACBAAA-2A21-7689-4582-3CE7840B19D2}"/>
              </a:ext>
            </a:extLst>
          </p:cNvPr>
          <p:cNvSpPr/>
          <p:nvPr/>
        </p:nvSpPr>
        <p:spPr>
          <a:xfrm>
            <a:off x="271120" y="264341"/>
            <a:ext cx="2766240" cy="1684474"/>
          </a:xfrm>
          <a:prstGeom prst="roundRect">
            <a:avLst>
              <a:gd name="adj" fmla="val 3444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AutoShape 6" descr="blob:https://web.whatsapp.com/2845fff3-465b-4185-b15a-e7c81bd83c1c">
            <a:extLst>
              <a:ext uri="{FF2B5EF4-FFF2-40B4-BE49-F238E27FC236}">
                <a16:creationId xmlns:a16="http://schemas.microsoft.com/office/drawing/2014/main" id="{287ADDD1-F244-9A0B-91F6-4A4FCF6D6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9388" y="3741339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6565B5-F63F-6DA0-0D8D-04D21277081B}"/>
              </a:ext>
            </a:extLst>
          </p:cNvPr>
          <p:cNvSpPr txBox="1"/>
          <p:nvPr/>
        </p:nvSpPr>
        <p:spPr>
          <a:xfrm>
            <a:off x="3109660" y="4967151"/>
            <a:ext cx="38086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Гастроэзофагеальная</a:t>
            </a:r>
            <a:r>
              <a:rPr lang="ru-RU" sz="1250" b="1" dirty="0"/>
              <a:t> </a:t>
            </a:r>
            <a:r>
              <a:rPr lang="ru-RU" sz="1250" b="1" dirty="0" err="1"/>
              <a:t>рефлюксная</a:t>
            </a:r>
            <a:r>
              <a:rPr lang="ru-RU" sz="1250" b="1" dirty="0"/>
              <a:t> болезнь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Жировое повреждение поджелудочной железы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Неалкогольная жировая болезнь печени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Желчекаменная</a:t>
            </a:r>
            <a:r>
              <a:rPr lang="ru-RU" sz="1250" b="1" dirty="0"/>
              <a:t> болезнь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3AA0544-F217-F5B7-1240-B3DD59220AEF}"/>
              </a:ext>
            </a:extLst>
          </p:cNvPr>
          <p:cNvSpPr/>
          <p:nvPr/>
        </p:nvSpPr>
        <p:spPr>
          <a:xfrm>
            <a:off x="3118807" y="4746158"/>
            <a:ext cx="37994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Желудочно-кишечный тракт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C83499-8326-FC30-920D-FAE50FA18FE0}"/>
              </a:ext>
            </a:extLst>
          </p:cNvPr>
          <p:cNvSpPr txBox="1"/>
          <p:nvPr/>
        </p:nvSpPr>
        <p:spPr>
          <a:xfrm>
            <a:off x="227928" y="4645091"/>
            <a:ext cx="220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Сексуальная дисфункция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Синдром</a:t>
            </a:r>
            <a:br>
              <a:rPr lang="ru-RU" sz="1250" b="1" dirty="0"/>
            </a:br>
            <a:r>
              <a:rPr lang="ru-RU" sz="1250" b="1" dirty="0"/>
              <a:t>поликистозных яичников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Низкий уровень тестостерона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Бесплодие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B88CED25-2C91-956D-60E7-FDC5AA9DB88C}"/>
              </a:ext>
            </a:extLst>
          </p:cNvPr>
          <p:cNvSpPr/>
          <p:nvPr/>
        </p:nvSpPr>
        <p:spPr>
          <a:xfrm>
            <a:off x="208320" y="300961"/>
            <a:ext cx="23734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Сердечно-сосудистая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система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2BEB9CEB-1500-F31D-F5E2-06051DCBF84D}"/>
              </a:ext>
            </a:extLst>
          </p:cNvPr>
          <p:cNvSpPr/>
          <p:nvPr/>
        </p:nvSpPr>
        <p:spPr>
          <a:xfrm>
            <a:off x="8597035" y="276897"/>
            <a:ext cx="14766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Дыхательная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система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CBC2FBB-F847-A5D7-76E4-103A26A185F4}"/>
              </a:ext>
            </a:extLst>
          </p:cNvPr>
          <p:cNvSpPr/>
          <p:nvPr/>
        </p:nvSpPr>
        <p:spPr>
          <a:xfrm>
            <a:off x="3816848" y="438280"/>
            <a:ext cx="30504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Эндокринная система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C1A43EA-69E8-C0C8-BF01-DB02BF6BA81A}"/>
              </a:ext>
            </a:extLst>
          </p:cNvPr>
          <p:cNvSpPr/>
          <p:nvPr/>
        </p:nvSpPr>
        <p:spPr>
          <a:xfrm>
            <a:off x="3631659" y="889196"/>
            <a:ext cx="344478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Инсулинорезистентность</a:t>
            </a:r>
            <a:endParaRPr lang="ru-RU" sz="1250" b="1" dirty="0"/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Нарушение толерантности к глюкозе</a:t>
            </a:r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Сахарный диабет 2 типа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E404545-2EED-3670-3FA4-804A0D5776A5}"/>
              </a:ext>
            </a:extLst>
          </p:cNvPr>
          <p:cNvSpPr/>
          <p:nvPr/>
        </p:nvSpPr>
        <p:spPr>
          <a:xfrm>
            <a:off x="7849447" y="2229414"/>
            <a:ext cx="238992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Опорно-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двигательный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аппарат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E8FB417-FBC5-A89E-86D2-9142D94B5834}"/>
              </a:ext>
            </a:extLst>
          </p:cNvPr>
          <p:cNvSpPr txBox="1"/>
          <p:nvPr/>
        </p:nvSpPr>
        <p:spPr>
          <a:xfrm>
            <a:off x="272396" y="760541"/>
            <a:ext cx="270908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Артериальная гипертензия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ИБС</a:t>
            </a:r>
          </a:p>
          <a:p>
            <a:pPr marL="180975" indent="-180975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Дислипидемия</a:t>
            </a:r>
            <a:endParaRPr lang="ru-RU" sz="1250" b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7946E247-CBF2-47C3-0D59-78088562E514}"/>
              </a:ext>
            </a:extLst>
          </p:cNvPr>
          <p:cNvSpPr/>
          <p:nvPr/>
        </p:nvSpPr>
        <p:spPr>
          <a:xfrm>
            <a:off x="8186165" y="2964353"/>
            <a:ext cx="20532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Остеоартроз</a:t>
            </a:r>
            <a:endParaRPr lang="ru-RU" sz="1250" b="1" dirty="0"/>
          </a:p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Остеохондроз 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A8296B83-2E1C-B009-D171-B0D9C539F83D}"/>
              </a:ext>
            </a:extLst>
          </p:cNvPr>
          <p:cNvSpPr/>
          <p:nvPr/>
        </p:nvSpPr>
        <p:spPr>
          <a:xfrm>
            <a:off x="8130951" y="4018908"/>
            <a:ext cx="23482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Злокачественные образования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81E09E8B-05F5-D0B7-911E-35898BE605F5}"/>
              </a:ext>
            </a:extLst>
          </p:cNvPr>
          <p:cNvSpPr/>
          <p:nvPr/>
        </p:nvSpPr>
        <p:spPr>
          <a:xfrm>
            <a:off x="8023380" y="4526739"/>
            <a:ext cx="229110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Рак молочной железы (в постменопаузе)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Рак пищевода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Рак поджелудочной железы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Колоректальный</a:t>
            </a:r>
            <a:r>
              <a:rPr lang="ru-RU" sz="1250" b="1" dirty="0"/>
              <a:t> рак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Рак эндометрия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Рак почки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endParaRPr lang="ru-RU" sz="1250" b="1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2B95D50-BB92-92BC-77ED-4BAE1EEF0C1F}"/>
              </a:ext>
            </a:extLst>
          </p:cNvPr>
          <p:cNvSpPr/>
          <p:nvPr/>
        </p:nvSpPr>
        <p:spPr>
          <a:xfrm>
            <a:off x="7937819" y="866179"/>
            <a:ext cx="269754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Синдром </a:t>
            </a:r>
            <a:r>
              <a:rPr lang="ru-RU" sz="1250" b="1" dirty="0" err="1"/>
              <a:t>обструктивного</a:t>
            </a:r>
            <a:r>
              <a:rPr lang="ru-RU" sz="1250" b="1" dirty="0"/>
              <a:t> апноэ сна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 err="1"/>
              <a:t>Гиповентиляционный</a:t>
            </a:r>
            <a:r>
              <a:rPr lang="ru-RU" sz="1250" b="1" dirty="0"/>
              <a:t> синдром</a:t>
            </a:r>
          </a:p>
          <a:p>
            <a:pPr>
              <a:buClr>
                <a:srgbClr val="C00000"/>
              </a:buClr>
            </a:pPr>
            <a:endParaRPr lang="ru-RU" sz="1250" b="1" dirty="0"/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F3AA0544-F217-F5B7-1240-B3DD59220AEF}"/>
              </a:ext>
            </a:extLst>
          </p:cNvPr>
          <p:cNvSpPr/>
          <p:nvPr/>
        </p:nvSpPr>
        <p:spPr>
          <a:xfrm>
            <a:off x="142119" y="4136282"/>
            <a:ext cx="22596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Репродуктивная система</a:t>
            </a:r>
          </a:p>
        </p:txBody>
      </p:sp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id="{3BD2741B-1BDE-6398-A93E-D0731D5EC4BF}"/>
              </a:ext>
            </a:extLst>
          </p:cNvPr>
          <p:cNvSpPr/>
          <p:nvPr/>
        </p:nvSpPr>
        <p:spPr>
          <a:xfrm rot="16200000">
            <a:off x="4913727" y="4289812"/>
            <a:ext cx="720000" cy="252000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: скругленные углы 23">
            <a:extLst>
              <a:ext uri="{FF2B5EF4-FFF2-40B4-BE49-F238E27FC236}">
                <a16:creationId xmlns:a16="http://schemas.microsoft.com/office/drawing/2014/main" id="{F6301D4B-57EC-9747-FB51-BAC67CE77FD6}"/>
              </a:ext>
            </a:extLst>
          </p:cNvPr>
          <p:cNvSpPr/>
          <p:nvPr/>
        </p:nvSpPr>
        <p:spPr>
          <a:xfrm>
            <a:off x="273201" y="2132715"/>
            <a:ext cx="2259612" cy="1761030"/>
          </a:xfrm>
          <a:prstGeom prst="roundRect">
            <a:avLst>
              <a:gd name="adj" fmla="val 7189"/>
            </a:avLst>
          </a:prstGeom>
          <a:solidFill>
            <a:srgbClr val="F2DCD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5C83499-8326-FC30-920D-FAE50FA18FE0}"/>
              </a:ext>
            </a:extLst>
          </p:cNvPr>
          <p:cNvSpPr txBox="1"/>
          <p:nvPr/>
        </p:nvSpPr>
        <p:spPr>
          <a:xfrm>
            <a:off x="287431" y="2820741"/>
            <a:ext cx="220647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Глубокие венозные тромбозы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Тромбофлебит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ru-RU" sz="1250" b="1" dirty="0"/>
              <a:t>Атеросклероз сосудов нижних конечностей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F3AA0544-F217-F5B7-1240-B3DD59220AEF}"/>
              </a:ext>
            </a:extLst>
          </p:cNvPr>
          <p:cNvSpPr/>
          <p:nvPr/>
        </p:nvSpPr>
        <p:spPr>
          <a:xfrm>
            <a:off x="183376" y="2224396"/>
            <a:ext cx="22596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solidFill>
                  <a:srgbClr val="FF0000"/>
                </a:solidFill>
              </a:rPr>
              <a:t>Заболевания периферических сосудов</a:t>
            </a:r>
          </a:p>
        </p:txBody>
      </p:sp>
      <p:sp>
        <p:nvSpPr>
          <p:cNvPr id="117" name="Стрелка: влево 27">
            <a:extLst>
              <a:ext uri="{FF2B5EF4-FFF2-40B4-BE49-F238E27FC236}">
                <a16:creationId xmlns:a16="http://schemas.microsoft.com/office/drawing/2014/main" id="{0AD15D1C-F292-6CC6-8948-6AB6428E0E39}"/>
              </a:ext>
            </a:extLst>
          </p:cNvPr>
          <p:cNvSpPr/>
          <p:nvPr/>
        </p:nvSpPr>
        <p:spPr>
          <a:xfrm rot="8385672" flipH="1" flipV="1">
            <a:off x="2339444" y="4157845"/>
            <a:ext cx="1764000" cy="213871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лево 27">
            <a:extLst>
              <a:ext uri="{FF2B5EF4-FFF2-40B4-BE49-F238E27FC236}">
                <a16:creationId xmlns:a16="http://schemas.microsoft.com/office/drawing/2014/main" id="{0AD15D1C-F292-6CC6-8948-6AB6428E0E39}"/>
              </a:ext>
            </a:extLst>
          </p:cNvPr>
          <p:cNvSpPr/>
          <p:nvPr/>
        </p:nvSpPr>
        <p:spPr>
          <a:xfrm rot="2118400" flipH="1" flipV="1">
            <a:off x="6594271" y="4087950"/>
            <a:ext cx="1430711" cy="213871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E221A0E-586C-BF08-2ED2-DF4CC2D2B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9813"/>
              </p:ext>
            </p:extLst>
          </p:nvPr>
        </p:nvGraphicFramePr>
        <p:xfrm>
          <a:off x="1415173" y="6581811"/>
          <a:ext cx="7920000" cy="42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2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54" marR="8354" marT="10502" marB="0" anchor="b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CD86AE-434A-6A87-9201-87B93F443F2A}"/>
              </a:ext>
            </a:extLst>
          </p:cNvPr>
          <p:cNvSpPr txBox="1"/>
          <p:nvPr/>
        </p:nvSpPr>
        <p:spPr>
          <a:xfrm>
            <a:off x="78438" y="6509205"/>
            <a:ext cx="14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Совершенно не готов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4A74C-35B4-B54B-77D2-B2BCE714232B}"/>
              </a:ext>
            </a:extLst>
          </p:cNvPr>
          <p:cNvSpPr txBox="1"/>
          <p:nvPr/>
        </p:nvSpPr>
        <p:spPr>
          <a:xfrm>
            <a:off x="9301556" y="6535332"/>
            <a:ext cx="130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855F"/>
                </a:solidFill>
              </a:rPr>
              <a:t>Абсолютно готов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DDDBC51-2DB7-D76D-A5E7-F2AEEF722D0B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D3EBDFDD-EEBD-A490-BC3B-53D8C104BD66}"/>
              </a:ext>
            </a:extLst>
          </p:cNvPr>
          <p:cNvSpPr/>
          <p:nvPr/>
        </p:nvSpPr>
        <p:spPr>
          <a:xfrm rot="5400000">
            <a:off x="4719824" y="2283751"/>
            <a:ext cx="1253752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3257A2E5-D79C-D290-6AE9-5F6F4909271D}"/>
              </a:ext>
            </a:extLst>
          </p:cNvPr>
          <p:cNvSpPr/>
          <p:nvPr/>
        </p:nvSpPr>
        <p:spPr>
          <a:xfrm rot="2351128">
            <a:off x="2680812" y="2102119"/>
            <a:ext cx="1440000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лево 28">
            <a:extLst>
              <a:ext uri="{FF2B5EF4-FFF2-40B4-BE49-F238E27FC236}">
                <a16:creationId xmlns:a16="http://schemas.microsoft.com/office/drawing/2014/main" id="{27B7AA21-2F61-897E-951E-7A8D1A99F430}"/>
              </a:ext>
            </a:extLst>
          </p:cNvPr>
          <p:cNvSpPr/>
          <p:nvPr/>
        </p:nvSpPr>
        <p:spPr>
          <a:xfrm rot="7934768">
            <a:off x="6399752" y="2336184"/>
            <a:ext cx="1872000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A8853804-FBEC-4AAE-7CBF-E59B34DB163F}"/>
              </a:ext>
            </a:extLst>
          </p:cNvPr>
          <p:cNvSpPr/>
          <p:nvPr/>
        </p:nvSpPr>
        <p:spPr>
          <a:xfrm rot="10800000">
            <a:off x="6927356" y="3007191"/>
            <a:ext cx="1044000" cy="271046"/>
          </a:xfrm>
          <a:prstGeom prst="leftArrow">
            <a:avLst>
              <a:gd name="adj1" fmla="val 210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336" y="176783"/>
            <a:ext cx="10272902" cy="634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1350" dirty="0"/>
              <a:t>Избыточная масса тела или ожирение провоцирует развитие хронических заболеваний или усугубляет их течение и способствует развитию осложнений</a:t>
            </a:r>
          </a:p>
          <a:p>
            <a:pPr>
              <a:spcBef>
                <a:spcPts val="500"/>
              </a:spcBef>
            </a:pPr>
            <a:r>
              <a:rPr lang="ru-RU" sz="1350" b="1" dirty="0"/>
              <a:t>Сердечно-сосудистая система </a:t>
            </a:r>
            <a:r>
              <a:rPr lang="ru-RU" sz="1350" dirty="0"/>
              <a:t>при ожирении страдает раньше и чаще всего. В крови </a:t>
            </a:r>
            <a:r>
              <a:rPr lang="ru-RU" sz="1350" b="1" dirty="0"/>
              <a:t>повышается уровень </a:t>
            </a:r>
            <a:r>
              <a:rPr lang="ru-RU" sz="1350" b="1" dirty="0" err="1"/>
              <a:t>тригицеридов</a:t>
            </a:r>
            <a:r>
              <a:rPr lang="ru-RU" sz="1350" dirty="0"/>
              <a:t>, холестерина </a:t>
            </a:r>
            <a:r>
              <a:rPr lang="ru-RU" sz="1350" b="1" dirty="0"/>
              <a:t>ЛПНП</a:t>
            </a:r>
            <a:r>
              <a:rPr lang="ru-RU" sz="1350" dirty="0"/>
              <a:t>, </a:t>
            </a:r>
            <a:r>
              <a:rPr lang="ru-RU" sz="1350" b="1" dirty="0"/>
              <a:t>понижается уровень </a:t>
            </a:r>
            <a:r>
              <a:rPr lang="ru-RU" sz="1350" dirty="0"/>
              <a:t>холестерина </a:t>
            </a:r>
            <a:r>
              <a:rPr lang="ru-RU" sz="1350" b="1" dirty="0"/>
              <a:t>ЛПВП</a:t>
            </a:r>
            <a:r>
              <a:rPr lang="ru-RU" sz="1350" dirty="0"/>
              <a:t>, что </a:t>
            </a:r>
            <a:r>
              <a:rPr lang="ru-RU" sz="1350" b="1" dirty="0"/>
              <a:t>провоцирует развитие или </a:t>
            </a:r>
            <a:r>
              <a:rPr lang="ru-RU" sz="1350" b="1" dirty="0" err="1"/>
              <a:t>усубляет</a:t>
            </a:r>
            <a:r>
              <a:rPr lang="ru-RU" sz="1350" b="1" dirty="0"/>
              <a:t> течение ИБС, ГБ</a:t>
            </a:r>
            <a:r>
              <a:rPr lang="ru-RU" sz="1350" dirty="0"/>
              <a:t>, других атеросклеротических заболеваний.</a:t>
            </a:r>
          </a:p>
          <a:p>
            <a:pPr>
              <a:spcBef>
                <a:spcPts val="500"/>
              </a:spcBef>
            </a:pPr>
            <a:r>
              <a:rPr lang="ru-RU" sz="1350" dirty="0"/>
              <a:t>При абдоминальном типе ожирения происходит снижение чувствительности тканей к инсулину, т.е. </a:t>
            </a:r>
            <a:r>
              <a:rPr lang="ru-RU" sz="1350" b="1" dirty="0"/>
              <a:t>развитие </a:t>
            </a:r>
            <a:r>
              <a:rPr lang="ru-RU" sz="1350" b="1" dirty="0" err="1"/>
              <a:t>инсулинорезистентности</a:t>
            </a:r>
            <a:r>
              <a:rPr lang="ru-RU" sz="1350" dirty="0"/>
              <a:t>, и в последствии </a:t>
            </a:r>
            <a:r>
              <a:rPr lang="ru-RU" sz="1350" b="1" dirty="0"/>
              <a:t>развитие сахарного диабета</a:t>
            </a:r>
          </a:p>
          <a:p>
            <a:pPr>
              <a:spcBef>
                <a:spcPts val="500"/>
              </a:spcBef>
            </a:pPr>
            <a:r>
              <a:rPr lang="ru-RU" sz="1350" b="1" dirty="0"/>
              <a:t>Ожирение приводит к снижению репродуктивной функции у мужчин и у женщин.</a:t>
            </a:r>
          </a:p>
          <a:p>
            <a:pPr>
              <a:spcBef>
                <a:spcPts val="500"/>
              </a:spcBef>
            </a:pPr>
            <a:r>
              <a:rPr lang="ru-RU" sz="1350" dirty="0"/>
              <a:t>Чем больше накапливается жира в организме мужчины, тем больше вырабатывается эстрогена (женского гормона), что приводит к снижению уровня тестостерона (мужского гормона). У женщин повышенный уровень инсулина в крови в конечном итоге может привести к развитию </a:t>
            </a:r>
            <a:r>
              <a:rPr lang="ru-RU" sz="1350" dirty="0" err="1"/>
              <a:t>поликистоза</a:t>
            </a:r>
            <a:r>
              <a:rPr lang="ru-RU" sz="1350" dirty="0"/>
              <a:t> яичников. </a:t>
            </a:r>
          </a:p>
          <a:p>
            <a:pPr>
              <a:spcBef>
                <a:spcPts val="500"/>
              </a:spcBef>
            </a:pPr>
            <a:r>
              <a:rPr lang="ru-RU" sz="1350" b="1" dirty="0"/>
              <a:t>Пищеварительная система. </a:t>
            </a:r>
            <a:r>
              <a:rPr lang="ru-RU" sz="1350" dirty="0"/>
              <a:t>Страдает моторика кишечника: появляются вздутие, запоры, газообразование. В результате венозного застоя может возникнуть расширение геморроидальных вен. Ожирение провоцирует развитие жировой инфильтрации печени, застой желчи - хронического калькулезного и </a:t>
            </a:r>
            <a:r>
              <a:rPr lang="ru-RU" sz="1350" dirty="0" err="1"/>
              <a:t>некалькулезного</a:t>
            </a:r>
            <a:r>
              <a:rPr lang="ru-RU" sz="1350" dirty="0"/>
              <a:t>  холецистита (на фоне </a:t>
            </a:r>
            <a:r>
              <a:rPr lang="ru-RU" sz="1350" dirty="0" err="1"/>
              <a:t>дискинетических</a:t>
            </a:r>
            <a:r>
              <a:rPr lang="ru-RU" sz="1350" dirty="0"/>
              <a:t> нарушений желчного пузыря вследствие снижения подвижности диафрагмы).</a:t>
            </a:r>
          </a:p>
          <a:p>
            <a:pPr>
              <a:spcBef>
                <a:spcPts val="500"/>
              </a:spcBef>
            </a:pPr>
            <a:r>
              <a:rPr lang="ru-RU" sz="1350" b="1" dirty="0"/>
              <a:t>Дыхательная система. </a:t>
            </a:r>
            <a:r>
              <a:rPr lang="ru-RU" sz="1350" dirty="0"/>
              <a:t>Вследствие высокого стояния диафрагмы наблюдается нарушение функции дыхания, уменьшается жизненная емкость легких. Следствие </a:t>
            </a:r>
            <a:r>
              <a:rPr lang="ru-RU" sz="1350" dirty="0" err="1"/>
              <a:t>гиповентиляции</a:t>
            </a:r>
            <a:r>
              <a:rPr lang="ru-RU" sz="1350" dirty="0"/>
              <a:t> легких – вторичные воспалительные процессы: бронхиты, пневмонии. Кроме того ожирение может провоцировать развитие синдрома остановки дыхания во время сна (апноэ). </a:t>
            </a:r>
          </a:p>
          <a:p>
            <a:pPr>
              <a:spcBef>
                <a:spcPts val="500"/>
              </a:spcBef>
            </a:pPr>
            <a:r>
              <a:rPr lang="ru-RU" sz="1350" b="1" dirty="0"/>
              <a:t>Мочевыделительная система. Н</a:t>
            </a:r>
            <a:r>
              <a:rPr lang="ru-RU" sz="1350" dirty="0"/>
              <a:t>арушением водно-солевого обмена при ожирении может провоцировать развитие мочекаменной болезни. Ожирение может быть причиной </a:t>
            </a:r>
            <a:r>
              <a:rPr lang="ru-RU" sz="1350" dirty="0" err="1"/>
              <a:t>гиперурикемии</a:t>
            </a:r>
            <a:r>
              <a:rPr lang="ru-RU" sz="1350" dirty="0"/>
              <a:t> и соответственно развитии или ухудшения течения подагры.</a:t>
            </a:r>
          </a:p>
          <a:p>
            <a:pPr>
              <a:spcBef>
                <a:spcPts val="500"/>
              </a:spcBef>
            </a:pPr>
            <a:r>
              <a:rPr lang="ru-RU" sz="1350" b="1" dirty="0"/>
              <a:t>Заболевания опорно-двигательного аппарата</a:t>
            </a:r>
            <a:r>
              <a:rPr lang="ru-RU" sz="1350" dirty="0"/>
              <a:t>. Из-за большой массы тела нагрузка на суставной и связочный аппарат повышена вследствие чего развиваются артроз, прогрессирует остеохондроз позвоночника</a:t>
            </a:r>
          </a:p>
          <a:p>
            <a:pPr>
              <a:spcBef>
                <a:spcPts val="500"/>
              </a:spcBef>
            </a:pPr>
            <a:r>
              <a:rPr lang="ru-RU" sz="1350" b="1" dirty="0"/>
              <a:t>Воспалительные и метаболические нарушения,</a:t>
            </a:r>
            <a:r>
              <a:rPr lang="ru-RU" sz="1350" dirty="0"/>
              <a:t> связанные с ожирением, </a:t>
            </a:r>
            <a:r>
              <a:rPr lang="ru-RU" sz="1350" b="1" dirty="0"/>
              <a:t>провоцируют состояние </a:t>
            </a:r>
            <a:r>
              <a:rPr lang="ru-RU" sz="1350" b="1" dirty="0" err="1"/>
              <a:t>гиперкоагуляции</a:t>
            </a:r>
            <a:r>
              <a:rPr lang="ru-RU" sz="1350" b="1" dirty="0"/>
              <a:t> </a:t>
            </a:r>
            <a:r>
              <a:rPr lang="ru-RU" sz="1350" dirty="0"/>
              <a:t>и развитие </a:t>
            </a:r>
            <a:r>
              <a:rPr lang="ru-RU" sz="1350" b="1" dirty="0"/>
              <a:t>тромбоэмболических нарушений</a:t>
            </a:r>
            <a:r>
              <a:rPr lang="ru-RU" sz="1350" dirty="0"/>
              <a:t>.</a:t>
            </a:r>
          </a:p>
          <a:p>
            <a:pPr>
              <a:spcBef>
                <a:spcPts val="500"/>
              </a:spcBef>
            </a:pPr>
            <a:r>
              <a:rPr lang="ru-RU" sz="1350" dirty="0"/>
              <a:t>Доказана связь ожирения с развитием рака молочной железы (в постменопаузе), пищевода, поджелудочной железы, желчного пузыря, </a:t>
            </a:r>
            <a:r>
              <a:rPr lang="ru-RU" sz="1350" dirty="0" err="1"/>
              <a:t>колоректального</a:t>
            </a:r>
            <a:r>
              <a:rPr lang="ru-RU" sz="1350" dirty="0"/>
              <a:t> рака, рака эндометрия, рака почки.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4042481-84B1-E255-5471-E34973A6C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59557"/>
              </p:ext>
            </p:extLst>
          </p:nvPr>
        </p:nvGraphicFramePr>
        <p:xfrm>
          <a:off x="1415173" y="6581811"/>
          <a:ext cx="7920000" cy="42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2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54" marR="8354" marT="10502" marB="0" anchor="b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D7370D-A2C0-D54E-5C86-1EFBE5060A41}"/>
              </a:ext>
            </a:extLst>
          </p:cNvPr>
          <p:cNvSpPr txBox="1"/>
          <p:nvPr/>
        </p:nvSpPr>
        <p:spPr>
          <a:xfrm>
            <a:off x="78438" y="6509205"/>
            <a:ext cx="14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Совершенно не готов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ED944-3728-E574-71AC-A7B5109D00B8}"/>
              </a:ext>
            </a:extLst>
          </p:cNvPr>
          <p:cNvSpPr txBox="1"/>
          <p:nvPr/>
        </p:nvSpPr>
        <p:spPr>
          <a:xfrm>
            <a:off x="9301556" y="6535332"/>
            <a:ext cx="130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855F"/>
                </a:solidFill>
              </a:rPr>
              <a:t>Абсолютно готов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7B19FD-EBCA-FCAB-6235-C94E82A5F549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Ins="28800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70099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3FFFE285-4112-61D0-534A-3FBF99E9B671}"/>
              </a:ext>
            </a:extLst>
          </p:cNvPr>
          <p:cNvSpPr/>
          <p:nvPr/>
        </p:nvSpPr>
        <p:spPr>
          <a:xfrm>
            <a:off x="4246240" y="3471252"/>
            <a:ext cx="1942913" cy="501933"/>
          </a:xfrm>
          <a:prstGeom prst="downArrow">
            <a:avLst>
              <a:gd name="adj1" fmla="val 77261"/>
              <a:gd name="adj2" fmla="val 36000"/>
            </a:avLst>
          </a:prstGeom>
          <a:solidFill>
            <a:srgbClr val="2B7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endParaRPr lang="ru-RU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CEEE08D-9C4B-2AF9-7DA1-7A78602E69FE}"/>
              </a:ext>
            </a:extLst>
          </p:cNvPr>
          <p:cNvSpPr/>
          <p:nvPr/>
        </p:nvSpPr>
        <p:spPr>
          <a:xfrm>
            <a:off x="629325" y="4011285"/>
            <a:ext cx="2772679" cy="468000"/>
          </a:xfrm>
          <a:prstGeom prst="roundRect">
            <a:avLst>
              <a:gd name="adj" fmla="val 13610"/>
            </a:avLst>
          </a:prstGeom>
          <a:solidFill>
            <a:srgbClr val="DCF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2B7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C770DF3-704F-CE42-4044-04DFDB2AF653}"/>
              </a:ext>
            </a:extLst>
          </p:cNvPr>
          <p:cNvSpPr/>
          <p:nvPr/>
        </p:nvSpPr>
        <p:spPr>
          <a:xfrm>
            <a:off x="3419798" y="2995349"/>
            <a:ext cx="3676009" cy="62427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ИЗБЫТОЧНАЯ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 тела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A5FA35-CCC0-4337-62D2-656F218F00F2}"/>
              </a:ext>
            </a:extLst>
          </p:cNvPr>
          <p:cNvSpPr/>
          <p:nvPr/>
        </p:nvSpPr>
        <p:spPr>
          <a:xfrm>
            <a:off x="4292283" y="1406394"/>
            <a:ext cx="1186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3-5%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D8070C-02C0-E59D-137A-E2B31F373080}"/>
              </a:ext>
            </a:extLst>
          </p:cNvPr>
          <p:cNvSpPr/>
          <p:nvPr/>
        </p:nvSpPr>
        <p:spPr>
          <a:xfrm>
            <a:off x="1038359" y="4092563"/>
            <a:ext cx="2363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2B7C02"/>
                </a:solidFill>
              </a:rPr>
              <a:t>Артериальное давление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F2587E2A-E82A-4375-B09F-11E3F8F51492}"/>
              </a:ext>
            </a:extLst>
          </p:cNvPr>
          <p:cNvSpPr/>
          <p:nvPr/>
        </p:nvSpPr>
        <p:spPr>
          <a:xfrm>
            <a:off x="682060" y="4109437"/>
            <a:ext cx="388735" cy="324000"/>
          </a:xfrm>
          <a:prstGeom prst="downArrow">
            <a:avLst/>
          </a:prstGeom>
          <a:solidFill>
            <a:srgbClr val="2B7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endParaRPr lang="ru-RU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63F9F23-3154-7F5C-1D10-7FF053F76BE2}"/>
              </a:ext>
            </a:extLst>
          </p:cNvPr>
          <p:cNvSpPr/>
          <p:nvPr/>
        </p:nvSpPr>
        <p:spPr>
          <a:xfrm>
            <a:off x="3950491" y="4011285"/>
            <a:ext cx="2686107" cy="468000"/>
          </a:xfrm>
          <a:prstGeom prst="roundRect">
            <a:avLst>
              <a:gd name="adj" fmla="val 13610"/>
            </a:avLst>
          </a:prstGeom>
          <a:solidFill>
            <a:srgbClr val="DCF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2B7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09939C6D-94B1-FE6D-9E04-0E5A8F06BF79}"/>
              </a:ext>
            </a:extLst>
          </p:cNvPr>
          <p:cNvSpPr/>
          <p:nvPr/>
        </p:nvSpPr>
        <p:spPr>
          <a:xfrm>
            <a:off x="7282289" y="4011285"/>
            <a:ext cx="2686107" cy="468000"/>
          </a:xfrm>
          <a:prstGeom prst="roundRect">
            <a:avLst>
              <a:gd name="adj" fmla="val 13610"/>
            </a:avLst>
          </a:prstGeom>
          <a:solidFill>
            <a:srgbClr val="DCF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2B7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2494D75-9EC7-A2A3-EC61-BF35A1E3614E}"/>
              </a:ext>
            </a:extLst>
          </p:cNvPr>
          <p:cNvSpPr/>
          <p:nvPr/>
        </p:nvSpPr>
        <p:spPr>
          <a:xfrm>
            <a:off x="4269285" y="4121142"/>
            <a:ext cx="2363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2B7C02"/>
                </a:solidFill>
              </a:rPr>
              <a:t>Холестерин</a:t>
            </a: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C552096C-0717-0F95-80A3-4AFC4359D344}"/>
              </a:ext>
            </a:extLst>
          </p:cNvPr>
          <p:cNvSpPr/>
          <p:nvPr/>
        </p:nvSpPr>
        <p:spPr>
          <a:xfrm>
            <a:off x="4179602" y="4109437"/>
            <a:ext cx="388735" cy="324000"/>
          </a:xfrm>
          <a:prstGeom prst="downArrow">
            <a:avLst/>
          </a:prstGeom>
          <a:solidFill>
            <a:srgbClr val="2B7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endParaRPr lang="ru-RU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349BA8B-06AE-44A2-5723-F0AEAFF4BFA5}"/>
              </a:ext>
            </a:extLst>
          </p:cNvPr>
          <p:cNvSpPr/>
          <p:nvPr/>
        </p:nvSpPr>
        <p:spPr>
          <a:xfrm>
            <a:off x="7604751" y="4083360"/>
            <a:ext cx="2363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2B7C02"/>
                </a:solidFill>
              </a:rPr>
              <a:t>Глюкоза</a:t>
            </a: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97EBF1E7-F0EE-F8A6-9BE4-5009204D3DDD}"/>
              </a:ext>
            </a:extLst>
          </p:cNvPr>
          <p:cNvSpPr/>
          <p:nvPr/>
        </p:nvSpPr>
        <p:spPr>
          <a:xfrm>
            <a:off x="7511401" y="4109437"/>
            <a:ext cx="388735" cy="324000"/>
          </a:xfrm>
          <a:prstGeom prst="downArrow">
            <a:avLst/>
          </a:prstGeom>
          <a:solidFill>
            <a:srgbClr val="2B7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endParaRPr lang="ru-RU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4A0C4DB-AD70-1528-6DA1-A3B191A07277}"/>
              </a:ext>
            </a:extLst>
          </p:cNvPr>
          <p:cNvGrpSpPr/>
          <p:nvPr/>
        </p:nvGrpSpPr>
        <p:grpSpPr>
          <a:xfrm>
            <a:off x="1128342" y="4795726"/>
            <a:ext cx="8549261" cy="738664"/>
            <a:chOff x="1384095" y="4824099"/>
            <a:chExt cx="8549261" cy="738664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5A08F742-B043-567B-7984-92DE331472B1}"/>
                </a:ext>
              </a:extLst>
            </p:cNvPr>
            <p:cNvSpPr/>
            <p:nvPr/>
          </p:nvSpPr>
          <p:spPr>
            <a:xfrm>
              <a:off x="1384095" y="4890773"/>
              <a:ext cx="8549261" cy="648000"/>
            </a:xfrm>
            <a:prstGeom prst="roundRect">
              <a:avLst>
                <a:gd name="adj" fmla="val 1361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 dirty="0">
                <a:solidFill>
                  <a:srgbClr val="2B7C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F69E0AB-80EB-2DA0-61E1-047922C74680}"/>
                </a:ext>
              </a:extLst>
            </p:cNvPr>
            <p:cNvSpPr/>
            <p:nvPr/>
          </p:nvSpPr>
          <p:spPr>
            <a:xfrm>
              <a:off x="2925716" y="5004782"/>
              <a:ext cx="15791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/>
                <a:t>Риск сахарного</a:t>
              </a:r>
              <a:br>
                <a:rPr lang="ru-RU" sz="1400" b="1" dirty="0"/>
              </a:br>
              <a:r>
                <a:rPr lang="ru-RU" sz="1400" b="1" dirty="0"/>
                <a:t>диабета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FF96AD84-2DE7-5DBA-C0AE-7D5318202553}"/>
                </a:ext>
              </a:extLst>
            </p:cNvPr>
            <p:cNvSpPr/>
            <p:nvPr/>
          </p:nvSpPr>
          <p:spPr>
            <a:xfrm>
              <a:off x="6666716" y="4824099"/>
              <a:ext cx="308289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/>
                <a:t>Риск</a:t>
              </a:r>
              <a:br>
                <a:rPr lang="ru-RU" sz="1400" b="1" dirty="0"/>
              </a:br>
              <a:r>
                <a:rPr lang="ru-RU" sz="1400" b="1" dirty="0"/>
                <a:t>сердечно-сосудистых</a:t>
              </a:r>
              <a:br>
                <a:rPr lang="ru-RU" sz="1400" b="1" dirty="0"/>
              </a:br>
              <a:r>
                <a:rPr lang="ru-RU" sz="1400" b="1" dirty="0"/>
                <a:t>заболеваний</a:t>
              </a:r>
            </a:p>
          </p:txBody>
        </p: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0CB494BA-B390-0B19-29E4-ED660997AA8E}"/>
                </a:ext>
              </a:extLst>
            </p:cNvPr>
            <p:cNvGrpSpPr/>
            <p:nvPr/>
          </p:nvGrpSpPr>
          <p:grpSpPr>
            <a:xfrm>
              <a:off x="2282695" y="4997538"/>
              <a:ext cx="468000" cy="468000"/>
              <a:chOff x="2282695" y="5125132"/>
              <a:chExt cx="468000" cy="46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47981945-44EB-90A7-5FD6-0BF84987632C}"/>
                  </a:ext>
                </a:extLst>
              </p:cNvPr>
              <p:cNvSpPr/>
              <p:nvPr/>
            </p:nvSpPr>
            <p:spPr>
              <a:xfrm>
                <a:off x="2282695" y="5125132"/>
                <a:ext cx="468000" cy="4680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4270055B-BC92-D378-6CC0-7E574EA82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7064" y="5196067"/>
                <a:ext cx="286883" cy="360000"/>
              </a:xfrm>
              <a:prstGeom prst="rect">
                <a:avLst/>
              </a:prstGeom>
            </p:spPr>
          </p:pic>
        </p:grp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EB89124E-F689-50BD-6DB6-F5B4DA7DBEA0}"/>
                </a:ext>
              </a:extLst>
            </p:cNvPr>
            <p:cNvGrpSpPr/>
            <p:nvPr/>
          </p:nvGrpSpPr>
          <p:grpSpPr>
            <a:xfrm>
              <a:off x="5783135" y="4988006"/>
              <a:ext cx="468000" cy="468000"/>
              <a:chOff x="5783135" y="5115600"/>
              <a:chExt cx="468000" cy="468000"/>
            </a:xfrm>
          </p:grpSpPr>
          <p:sp>
            <p:nvSpPr>
              <p:cNvPr id="47" name="Прямоугольник: скругленные углы 46">
                <a:extLst>
                  <a:ext uri="{FF2B5EF4-FFF2-40B4-BE49-F238E27FC236}">
                    <a16:creationId xmlns:a16="http://schemas.microsoft.com/office/drawing/2014/main" id="{6FE1D7E6-5184-709F-F5FE-5916B8D69DFE}"/>
                  </a:ext>
                </a:extLst>
              </p:cNvPr>
              <p:cNvSpPr/>
              <p:nvPr/>
            </p:nvSpPr>
            <p:spPr>
              <a:xfrm>
                <a:off x="5783135" y="5115600"/>
                <a:ext cx="468000" cy="4680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DD6E36B1-0B09-4540-2EDA-301F2C3AB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2258" y="5189433"/>
                <a:ext cx="271377" cy="360000"/>
              </a:xfrm>
              <a:prstGeom prst="rect">
                <a:avLst/>
              </a:prstGeom>
            </p:spPr>
          </p:pic>
        </p:grpSp>
        <p:sp>
          <p:nvSpPr>
            <p:cNvPr id="48" name="Стрелка: вниз 47">
              <a:extLst>
                <a:ext uri="{FF2B5EF4-FFF2-40B4-BE49-F238E27FC236}">
                  <a16:creationId xmlns:a16="http://schemas.microsoft.com/office/drawing/2014/main" id="{FB5E54A4-6427-3212-ECE6-8CB690C89D63}"/>
                </a:ext>
              </a:extLst>
            </p:cNvPr>
            <p:cNvSpPr/>
            <p:nvPr/>
          </p:nvSpPr>
          <p:spPr>
            <a:xfrm>
              <a:off x="1685792" y="5033962"/>
              <a:ext cx="388735" cy="432000"/>
            </a:xfrm>
            <a:prstGeom prst="downArrow">
              <a:avLst/>
            </a:prstGeom>
            <a:solidFill>
              <a:srgbClr val="2B7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endParaRPr lang="ru-RU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Стрелка: вниз 48">
              <a:extLst>
                <a:ext uri="{FF2B5EF4-FFF2-40B4-BE49-F238E27FC236}">
                  <a16:creationId xmlns:a16="http://schemas.microsoft.com/office/drawing/2014/main" id="{78EC1A8F-BE0D-0BDE-2B79-DBAEB18E1A3C}"/>
                </a:ext>
              </a:extLst>
            </p:cNvPr>
            <p:cNvSpPr/>
            <p:nvPr/>
          </p:nvSpPr>
          <p:spPr>
            <a:xfrm>
              <a:off x="5213901" y="5054527"/>
              <a:ext cx="388735" cy="396000"/>
            </a:xfrm>
            <a:prstGeom prst="downArrow">
              <a:avLst/>
            </a:prstGeom>
            <a:solidFill>
              <a:srgbClr val="2B7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endParaRPr lang="ru-RU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C882DD4-9EAF-61D0-3561-778432D4EA20}"/>
              </a:ext>
            </a:extLst>
          </p:cNvPr>
          <p:cNvGrpSpPr/>
          <p:nvPr/>
        </p:nvGrpSpPr>
        <p:grpSpPr>
          <a:xfrm>
            <a:off x="3021493" y="5653471"/>
            <a:ext cx="4650415" cy="589861"/>
            <a:chOff x="2721935" y="5696003"/>
            <a:chExt cx="4650415" cy="589861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E5B69183-9CE5-A6AD-0FCA-4A27E5878FB4}"/>
                </a:ext>
              </a:extLst>
            </p:cNvPr>
            <p:cNvSpPr/>
            <p:nvPr/>
          </p:nvSpPr>
          <p:spPr>
            <a:xfrm>
              <a:off x="2721935" y="5696003"/>
              <a:ext cx="4650415" cy="589861"/>
            </a:xfrm>
            <a:prstGeom prst="roundRect">
              <a:avLst>
                <a:gd name="adj" fmla="val 1361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 dirty="0">
                <a:solidFill>
                  <a:srgbClr val="2B7C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Стрелка: вниз 51">
              <a:extLst>
                <a:ext uri="{FF2B5EF4-FFF2-40B4-BE49-F238E27FC236}">
                  <a16:creationId xmlns:a16="http://schemas.microsoft.com/office/drawing/2014/main" id="{4AD6802F-9007-253A-11ED-912E97D5F644}"/>
                </a:ext>
              </a:extLst>
            </p:cNvPr>
            <p:cNvSpPr/>
            <p:nvPr/>
          </p:nvSpPr>
          <p:spPr>
            <a:xfrm>
              <a:off x="2890628" y="5860200"/>
              <a:ext cx="386655" cy="368527"/>
            </a:xfrm>
            <a:prstGeom prst="downArrow">
              <a:avLst/>
            </a:prstGeom>
            <a:solidFill>
              <a:srgbClr val="2B7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endParaRPr lang="ru-RU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BFCD2E53-CF57-278B-A6EB-441409C0A9D9}"/>
                </a:ext>
              </a:extLst>
            </p:cNvPr>
            <p:cNvSpPr/>
            <p:nvPr/>
          </p:nvSpPr>
          <p:spPr>
            <a:xfrm>
              <a:off x="3871280" y="5696003"/>
              <a:ext cx="25264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b="1" dirty="0"/>
                <a:t>Риск</a:t>
              </a:r>
              <a:br>
                <a:rPr lang="ru-RU" sz="1400" b="1" dirty="0"/>
              </a:br>
              <a:r>
                <a:rPr lang="ru-RU" sz="1400" b="1" dirty="0"/>
                <a:t>осложнений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D4632372-5CB2-D151-2396-E14A0E07F85D}"/>
                </a:ext>
              </a:extLst>
            </p:cNvPr>
            <p:cNvGrpSpPr/>
            <p:nvPr/>
          </p:nvGrpSpPr>
          <p:grpSpPr>
            <a:xfrm>
              <a:off x="3403280" y="5751223"/>
              <a:ext cx="468000" cy="468000"/>
              <a:chOff x="2299089" y="4709049"/>
              <a:chExt cx="858069" cy="858069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803F3E5-BD5D-2949-0C67-17F6D819FABE}"/>
                  </a:ext>
                </a:extLst>
              </p:cNvPr>
              <p:cNvSpPr/>
              <p:nvPr/>
            </p:nvSpPr>
            <p:spPr>
              <a:xfrm>
                <a:off x="2299089" y="4709049"/>
                <a:ext cx="858069" cy="85806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0EABDE2B-3664-6A87-9837-31097521D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5345" y="4820928"/>
                <a:ext cx="519710" cy="652167"/>
              </a:xfrm>
              <a:prstGeom prst="rect">
                <a:avLst/>
              </a:prstGeom>
            </p:spPr>
          </p:pic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38D7A3D-6E81-CC9A-0C6C-6C1806824808}"/>
                </a:ext>
              </a:extLst>
            </p:cNvPr>
            <p:cNvGrpSpPr/>
            <p:nvPr/>
          </p:nvGrpSpPr>
          <p:grpSpPr>
            <a:xfrm>
              <a:off x="6682566" y="5762678"/>
              <a:ext cx="468000" cy="468000"/>
              <a:chOff x="5128404" y="4831408"/>
              <a:chExt cx="858070" cy="858069"/>
            </a:xfrm>
          </p:grpSpPr>
          <p:sp>
            <p:nvSpPr>
              <p:cNvPr id="60" name="Прямоугольник: скругленные углы 59">
                <a:extLst>
                  <a:ext uri="{FF2B5EF4-FFF2-40B4-BE49-F238E27FC236}">
                    <a16:creationId xmlns:a16="http://schemas.microsoft.com/office/drawing/2014/main" id="{F9F18F42-ECBC-1405-39DF-E6682B471840}"/>
                  </a:ext>
                </a:extLst>
              </p:cNvPr>
              <p:cNvSpPr/>
              <p:nvPr/>
            </p:nvSpPr>
            <p:spPr>
              <a:xfrm>
                <a:off x="5128404" y="4831408"/>
                <a:ext cx="858070" cy="85806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76F23050-208F-B6F5-EDEE-DDC8FD043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7218" y="4870313"/>
                <a:ext cx="544546" cy="722379"/>
              </a:xfrm>
              <a:prstGeom prst="rect">
                <a:avLst/>
              </a:prstGeom>
            </p:spPr>
          </p:pic>
        </p:grpSp>
        <p:sp>
          <p:nvSpPr>
            <p:cNvPr id="43" name="Стрелка: вниз 51">
              <a:extLst>
                <a:ext uri="{FF2B5EF4-FFF2-40B4-BE49-F238E27FC236}">
                  <a16:creationId xmlns:a16="http://schemas.microsoft.com/office/drawing/2014/main" id="{4AD6802F-9007-253A-11ED-912E97D5F644}"/>
                </a:ext>
              </a:extLst>
            </p:cNvPr>
            <p:cNvSpPr/>
            <p:nvPr/>
          </p:nvSpPr>
          <p:spPr>
            <a:xfrm>
              <a:off x="6161364" y="5806287"/>
              <a:ext cx="386655" cy="368527"/>
            </a:xfrm>
            <a:prstGeom prst="downArrow">
              <a:avLst/>
            </a:prstGeom>
            <a:solidFill>
              <a:srgbClr val="2B7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/>
              <a:endParaRPr lang="ru-RU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590039" y="169347"/>
            <a:ext cx="588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МЕТАБОЛИЧЕСКИЙ СИНДРОМ</a:t>
            </a:r>
          </a:p>
        </p:txBody>
      </p:sp>
      <p:sp>
        <p:nvSpPr>
          <p:cNvPr id="65" name="Прямоугольник: скругленные углы 28">
            <a:extLst>
              <a:ext uri="{FF2B5EF4-FFF2-40B4-BE49-F238E27FC236}">
                <a16:creationId xmlns:a16="http://schemas.microsoft.com/office/drawing/2014/main" id="{2CEEE08D-9C4B-2AF9-7DA1-7A78602E69FE}"/>
              </a:ext>
            </a:extLst>
          </p:cNvPr>
          <p:cNvSpPr/>
          <p:nvPr/>
        </p:nvSpPr>
        <p:spPr>
          <a:xfrm>
            <a:off x="4053638" y="594956"/>
            <a:ext cx="2911612" cy="216000"/>
          </a:xfrm>
          <a:prstGeom prst="roundRect">
            <a:avLst>
              <a:gd name="adj" fmla="val 13610"/>
            </a:avLst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Висцеральное ожирение</a:t>
            </a:r>
          </a:p>
        </p:txBody>
      </p:sp>
      <p:sp>
        <p:nvSpPr>
          <p:cNvPr id="68" name="Прямоугольник: скругленные углы 28">
            <a:extLst>
              <a:ext uri="{FF2B5EF4-FFF2-40B4-BE49-F238E27FC236}">
                <a16:creationId xmlns:a16="http://schemas.microsoft.com/office/drawing/2014/main" id="{2CEEE08D-9C4B-2AF9-7DA1-7A78602E69FE}"/>
              </a:ext>
            </a:extLst>
          </p:cNvPr>
          <p:cNvSpPr/>
          <p:nvPr/>
        </p:nvSpPr>
        <p:spPr>
          <a:xfrm>
            <a:off x="329408" y="265999"/>
            <a:ext cx="1440000" cy="590650"/>
          </a:xfrm>
          <a:prstGeom prst="roundRect">
            <a:avLst>
              <a:gd name="adj" fmla="val 136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Артериальная гипертензия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F69E0AB-80EB-2DA0-61E1-047922C74680}"/>
              </a:ext>
            </a:extLst>
          </p:cNvPr>
          <p:cNvSpPr/>
          <p:nvPr/>
        </p:nvSpPr>
        <p:spPr>
          <a:xfrm>
            <a:off x="228469" y="846083"/>
            <a:ext cx="1706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43C0C"/>
              </a:buClr>
            </a:pPr>
            <a:r>
              <a:rPr lang="ru-RU" sz="1200" dirty="0">
                <a:solidFill>
                  <a:srgbClr val="853C0D"/>
                </a:solidFill>
                <a:latin typeface="Arial" panose="020B0604020202020204" pitchFamily="34" charset="0"/>
              </a:rPr>
              <a:t>► </a:t>
            </a:r>
            <a:r>
              <a:rPr lang="ru-RU" sz="1200" dirty="0"/>
              <a:t>≥ 140/90 мм рт. </a:t>
            </a:r>
            <a:r>
              <a:rPr lang="ru-RU" sz="1200" dirty="0" err="1"/>
              <a:t>ст</a:t>
            </a:r>
            <a:endParaRPr lang="ru-RU" sz="12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CF69E0AB-80EB-2DA0-61E1-047922C74680}"/>
              </a:ext>
            </a:extLst>
          </p:cNvPr>
          <p:cNvSpPr/>
          <p:nvPr/>
        </p:nvSpPr>
        <p:spPr>
          <a:xfrm>
            <a:off x="355519" y="1802760"/>
            <a:ext cx="1770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853C0D"/>
                </a:solidFill>
                <a:latin typeface="Arial" panose="020B0604020202020204" pitchFamily="34" charset="0"/>
              </a:rPr>
              <a:t>► </a:t>
            </a:r>
            <a:r>
              <a:rPr lang="ru-RU" sz="1200" dirty="0"/>
              <a:t>≥ 1,7 ммоль/л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CF69E0AB-80EB-2DA0-61E1-047922C74680}"/>
              </a:ext>
            </a:extLst>
          </p:cNvPr>
          <p:cNvSpPr/>
          <p:nvPr/>
        </p:nvSpPr>
        <p:spPr>
          <a:xfrm>
            <a:off x="1914311" y="1802760"/>
            <a:ext cx="212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853C0D"/>
                </a:solidFill>
                <a:latin typeface="Arial" panose="020B0604020202020204" pitchFamily="34" charset="0"/>
              </a:rPr>
              <a:t>► </a:t>
            </a:r>
            <a:r>
              <a:rPr lang="ru-RU" sz="1200" dirty="0"/>
              <a:t>у мужчин ≤ 1,0 ммоль/л</a:t>
            </a:r>
          </a:p>
          <a:p>
            <a:pPr lvl="0"/>
            <a:r>
              <a:rPr lang="ru-RU" sz="1200" dirty="0">
                <a:solidFill>
                  <a:srgbClr val="853C0D"/>
                </a:solidFill>
                <a:latin typeface="Arial" panose="020B0604020202020204" pitchFamily="34" charset="0"/>
              </a:rPr>
              <a:t>► </a:t>
            </a:r>
            <a:r>
              <a:rPr lang="ru-RU" sz="1200" dirty="0"/>
              <a:t>у женщин≤ 1,2 ммоль/л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EA5FA35-CCC0-4337-62D2-656F218F00F2}"/>
              </a:ext>
            </a:extLst>
          </p:cNvPr>
          <p:cNvSpPr/>
          <p:nvPr/>
        </p:nvSpPr>
        <p:spPr>
          <a:xfrm>
            <a:off x="6459799" y="1397537"/>
            <a:ext cx="1186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3-5%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F69E0AB-80EB-2DA0-61E1-047922C74680}"/>
              </a:ext>
            </a:extLst>
          </p:cNvPr>
          <p:cNvSpPr/>
          <p:nvPr/>
        </p:nvSpPr>
        <p:spPr>
          <a:xfrm>
            <a:off x="4019631" y="1802760"/>
            <a:ext cx="2068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ru-RU" sz="1200" dirty="0">
                <a:solidFill>
                  <a:srgbClr val="853C0D"/>
                </a:solidFill>
                <a:latin typeface="Arial" panose="020B0604020202020204" pitchFamily="34" charset="0"/>
              </a:rPr>
              <a:t>► </a:t>
            </a:r>
            <a:r>
              <a:rPr lang="ru-RU" sz="1200" dirty="0"/>
              <a:t>Через 2 ч.</a:t>
            </a:r>
            <a:br>
              <a:rPr lang="ru-RU" sz="1200" dirty="0"/>
            </a:br>
            <a:r>
              <a:rPr lang="ru-RU" sz="1200" dirty="0"/>
              <a:t>после 75 г глюкозы глюкоза плазмы ≥ 7,8,</a:t>
            </a:r>
            <a:br>
              <a:rPr lang="ru-RU" sz="1200" dirty="0"/>
            </a:br>
            <a:r>
              <a:rPr lang="ru-RU" sz="1200" dirty="0"/>
              <a:t>но </a:t>
            </a:r>
            <a:r>
              <a:rPr lang="en-US" sz="1200" dirty="0"/>
              <a:t>&lt;</a:t>
            </a:r>
            <a:r>
              <a:rPr lang="ru-RU" sz="1200" dirty="0"/>
              <a:t> 11,1 </a:t>
            </a:r>
            <a:r>
              <a:rPr lang="ru-RU" sz="1200" dirty="0" err="1"/>
              <a:t>ммоль</a:t>
            </a:r>
            <a:r>
              <a:rPr lang="ru-RU" sz="1200" dirty="0"/>
              <a:t>/л</a:t>
            </a:r>
          </a:p>
          <a:p>
            <a:pPr lvl="0"/>
            <a:endParaRPr lang="ru-RU" sz="1200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AEA5FA35-CCC0-4337-62D2-656F218F00F2}"/>
              </a:ext>
            </a:extLst>
          </p:cNvPr>
          <p:cNvSpPr/>
          <p:nvPr/>
        </p:nvSpPr>
        <p:spPr>
          <a:xfrm>
            <a:off x="4664531" y="3619619"/>
            <a:ext cx="1186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3-5%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851686" y="3652301"/>
            <a:ext cx="0" cy="216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CF69E0AB-80EB-2DA0-61E1-047922C74680}"/>
              </a:ext>
            </a:extLst>
          </p:cNvPr>
          <p:cNvSpPr/>
          <p:nvPr/>
        </p:nvSpPr>
        <p:spPr>
          <a:xfrm>
            <a:off x="5951028" y="1802760"/>
            <a:ext cx="2200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1200" dirty="0">
                <a:solidFill>
                  <a:srgbClr val="853C0D"/>
                </a:solidFill>
                <a:latin typeface="Arial" panose="020B0604020202020204" pitchFamily="34" charset="0"/>
              </a:rPr>
              <a:t>► </a:t>
            </a:r>
            <a:r>
              <a:rPr lang="ru-RU" sz="1200" dirty="0"/>
              <a:t>Глюкоза плазмы натощак</a:t>
            </a:r>
            <a:br>
              <a:rPr lang="ru-RU" sz="1200" dirty="0"/>
            </a:br>
            <a:r>
              <a:rPr lang="ru-RU" sz="1200" dirty="0"/>
              <a:t>≥ 6,1, но </a:t>
            </a:r>
            <a:r>
              <a:rPr lang="en-US" sz="1200" dirty="0"/>
              <a:t>&lt;</a:t>
            </a:r>
            <a:r>
              <a:rPr lang="ru-RU" sz="1200" dirty="0"/>
              <a:t> 7,0 ммоль/л</a:t>
            </a:r>
            <a:br>
              <a:rPr lang="ru-RU" sz="1200" dirty="0"/>
            </a:br>
            <a:r>
              <a:rPr lang="ru-RU" sz="1200" dirty="0"/>
              <a:t>(при глюкозе плазмы через 2 часа ПГТТ</a:t>
            </a:r>
            <a:br>
              <a:rPr lang="ru-RU" sz="1200" dirty="0"/>
            </a:br>
            <a:r>
              <a:rPr lang="en-US" sz="1200" dirty="0"/>
              <a:t>&lt;</a:t>
            </a:r>
            <a:r>
              <a:rPr lang="ru-RU" sz="1200" dirty="0"/>
              <a:t> 7,8 ммоль/л)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F69E0AB-80EB-2DA0-61E1-047922C74680}"/>
              </a:ext>
            </a:extLst>
          </p:cNvPr>
          <p:cNvSpPr/>
          <p:nvPr/>
        </p:nvSpPr>
        <p:spPr>
          <a:xfrm>
            <a:off x="8258615" y="1802760"/>
            <a:ext cx="223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1200" dirty="0">
                <a:solidFill>
                  <a:srgbClr val="853C0D"/>
                </a:solidFill>
                <a:latin typeface="Arial" panose="020B0604020202020204" pitchFamily="34" charset="0"/>
              </a:rPr>
              <a:t>► </a:t>
            </a:r>
            <a:r>
              <a:rPr lang="ru-RU" sz="1200" dirty="0"/>
              <a:t>Глюкоза плазмы натощак</a:t>
            </a:r>
            <a:br>
              <a:rPr lang="ru-RU" sz="1200" dirty="0"/>
            </a:br>
            <a:r>
              <a:rPr lang="ru-RU" sz="1200" dirty="0"/>
              <a:t>≥ 6,1, но </a:t>
            </a:r>
            <a:r>
              <a:rPr lang="en-US" sz="1200" dirty="0"/>
              <a:t>&lt;</a:t>
            </a:r>
            <a:r>
              <a:rPr lang="ru-RU" sz="1200" dirty="0"/>
              <a:t> 7,0 ммоль/л</a:t>
            </a:r>
            <a:br>
              <a:rPr lang="ru-RU" sz="1200" dirty="0"/>
            </a:br>
            <a:r>
              <a:rPr lang="ru-RU" sz="1200" dirty="0"/>
              <a:t>при глюкозе плазмы через 2 часа ПГТТ ≥ 7,8, но </a:t>
            </a:r>
            <a:r>
              <a:rPr lang="en-US" sz="1200" dirty="0"/>
              <a:t>&lt;</a:t>
            </a:r>
            <a:r>
              <a:rPr lang="ru-RU" sz="1200" dirty="0"/>
              <a:t> 11,1 </a:t>
            </a:r>
            <a:r>
              <a:rPr lang="ru-RU" sz="1200" dirty="0" err="1"/>
              <a:t>ммоль</a:t>
            </a:r>
            <a:r>
              <a:rPr lang="ru-RU" sz="1200" dirty="0"/>
              <a:t>/л</a:t>
            </a:r>
          </a:p>
          <a:p>
            <a:pPr lvl="0"/>
            <a:endParaRPr lang="ru-RU" sz="1200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CF69E0AB-80EB-2DA0-61E1-047922C74680}"/>
              </a:ext>
            </a:extLst>
          </p:cNvPr>
          <p:cNvSpPr/>
          <p:nvPr/>
        </p:nvSpPr>
        <p:spPr>
          <a:xfrm>
            <a:off x="3952808" y="870045"/>
            <a:ext cx="3340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1 основной критерий + 2 дополнительных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CF69E0AB-80EB-2DA0-61E1-047922C74680}"/>
              </a:ext>
            </a:extLst>
          </p:cNvPr>
          <p:cNvSpPr/>
          <p:nvPr/>
        </p:nvSpPr>
        <p:spPr>
          <a:xfrm>
            <a:off x="8826780" y="846083"/>
            <a:ext cx="1770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853C0D"/>
                </a:solidFill>
                <a:latin typeface="Arial" panose="020B0604020202020204" pitchFamily="34" charset="0"/>
              </a:rPr>
              <a:t>► </a:t>
            </a:r>
            <a:r>
              <a:rPr lang="ru-RU" sz="1200" dirty="0"/>
              <a:t>≥ 3,0 ммоль/л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B001C1-A850-6A40-9E28-13D7BA751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9309"/>
              </p:ext>
            </p:extLst>
          </p:nvPr>
        </p:nvGraphicFramePr>
        <p:xfrm>
          <a:off x="1415173" y="6581811"/>
          <a:ext cx="7920000" cy="42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2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54" marR="8354" marT="10502" marB="0" anchor="b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186B34-C55E-C623-B566-DD5FF9F96DC0}"/>
              </a:ext>
            </a:extLst>
          </p:cNvPr>
          <p:cNvSpPr txBox="1"/>
          <p:nvPr/>
        </p:nvSpPr>
        <p:spPr>
          <a:xfrm>
            <a:off x="78438" y="6509205"/>
            <a:ext cx="14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Совершенно не готов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866E3-BB4A-CDE0-1D46-24665E52C29A}"/>
              </a:ext>
            </a:extLst>
          </p:cNvPr>
          <p:cNvSpPr txBox="1"/>
          <p:nvPr/>
        </p:nvSpPr>
        <p:spPr>
          <a:xfrm>
            <a:off x="9301556" y="6535332"/>
            <a:ext cx="130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855F"/>
                </a:solidFill>
              </a:rPr>
              <a:t>Абсолютно готов</a:t>
            </a:r>
          </a:p>
        </p:txBody>
      </p:sp>
      <p:sp>
        <p:nvSpPr>
          <p:cNvPr id="9" name="Прямоугольник: скругленные углы 28">
            <a:extLst>
              <a:ext uri="{FF2B5EF4-FFF2-40B4-BE49-F238E27FC236}">
                <a16:creationId xmlns:a16="http://schemas.microsoft.com/office/drawing/2014/main" id="{EB7CB2CE-0EB5-4121-F43D-E459579FB396}"/>
              </a:ext>
            </a:extLst>
          </p:cNvPr>
          <p:cNvSpPr/>
          <p:nvPr/>
        </p:nvSpPr>
        <p:spPr>
          <a:xfrm>
            <a:off x="351498" y="1222333"/>
            <a:ext cx="1440000" cy="590650"/>
          </a:xfrm>
          <a:prstGeom prst="roundRect">
            <a:avLst>
              <a:gd name="adj" fmla="val 136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триглицеридов</a:t>
            </a:r>
          </a:p>
        </p:txBody>
      </p:sp>
      <p:sp>
        <p:nvSpPr>
          <p:cNvPr id="10" name="Прямоугольник: скругленные углы 28">
            <a:extLst>
              <a:ext uri="{FF2B5EF4-FFF2-40B4-BE49-F238E27FC236}">
                <a16:creationId xmlns:a16="http://schemas.microsoft.com/office/drawing/2014/main" id="{67D0DF83-DB09-86DB-E037-3EC327F82E5B}"/>
              </a:ext>
            </a:extLst>
          </p:cNvPr>
          <p:cNvSpPr/>
          <p:nvPr/>
        </p:nvSpPr>
        <p:spPr>
          <a:xfrm>
            <a:off x="2020115" y="1222333"/>
            <a:ext cx="1854779" cy="590650"/>
          </a:xfrm>
          <a:prstGeom prst="roundRect">
            <a:avLst>
              <a:gd name="adj" fmla="val 136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ХС ЛПВП</a:t>
            </a:r>
          </a:p>
        </p:txBody>
      </p:sp>
      <p:sp>
        <p:nvSpPr>
          <p:cNvPr id="11" name="Прямоугольник: скругленные углы 28">
            <a:extLst>
              <a:ext uri="{FF2B5EF4-FFF2-40B4-BE49-F238E27FC236}">
                <a16:creationId xmlns:a16="http://schemas.microsoft.com/office/drawing/2014/main" id="{34175802-FC0E-6AE3-AED7-D1B984ED2D87}"/>
              </a:ext>
            </a:extLst>
          </p:cNvPr>
          <p:cNvSpPr/>
          <p:nvPr/>
        </p:nvSpPr>
        <p:spPr>
          <a:xfrm>
            <a:off x="4103511" y="1222333"/>
            <a:ext cx="1702670" cy="590650"/>
          </a:xfrm>
          <a:prstGeom prst="roundRect">
            <a:avLst>
              <a:gd name="adj" fmla="val 136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толерантности 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глюкозе (НТГ)</a:t>
            </a:r>
          </a:p>
        </p:txBody>
      </p:sp>
      <p:sp>
        <p:nvSpPr>
          <p:cNvPr id="13" name="Прямоугольник: скругленные углы 28">
            <a:extLst>
              <a:ext uri="{FF2B5EF4-FFF2-40B4-BE49-F238E27FC236}">
                <a16:creationId xmlns:a16="http://schemas.microsoft.com/office/drawing/2014/main" id="{AFC4BAB7-0716-A393-82D9-544F5CD9DEC5}"/>
              </a:ext>
            </a:extLst>
          </p:cNvPr>
          <p:cNvSpPr/>
          <p:nvPr/>
        </p:nvSpPr>
        <p:spPr>
          <a:xfrm>
            <a:off x="6034798" y="1222333"/>
            <a:ext cx="2068359" cy="590650"/>
          </a:xfrm>
          <a:prstGeom prst="roundRect">
            <a:avLst>
              <a:gd name="adj" fmla="val 136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гликемии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натощак (НГН)</a:t>
            </a:r>
          </a:p>
        </p:txBody>
      </p:sp>
      <p:sp>
        <p:nvSpPr>
          <p:cNvPr id="15" name="Прямоугольник: скругленные углы 28">
            <a:extLst>
              <a:ext uri="{FF2B5EF4-FFF2-40B4-BE49-F238E27FC236}">
                <a16:creationId xmlns:a16="http://schemas.microsoft.com/office/drawing/2014/main" id="{F41D1933-328E-4F41-F87A-9E943F8902D2}"/>
              </a:ext>
            </a:extLst>
          </p:cNvPr>
          <p:cNvSpPr/>
          <p:nvPr/>
        </p:nvSpPr>
        <p:spPr>
          <a:xfrm>
            <a:off x="8907211" y="253115"/>
            <a:ext cx="1440000" cy="590650"/>
          </a:xfrm>
          <a:prstGeom prst="roundRect">
            <a:avLst>
              <a:gd name="adj" fmla="val 136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ХС ЛПНП</a:t>
            </a:r>
          </a:p>
        </p:txBody>
      </p:sp>
      <p:sp>
        <p:nvSpPr>
          <p:cNvPr id="17" name="Прямоугольник: скругленные углы 28">
            <a:extLst>
              <a:ext uri="{FF2B5EF4-FFF2-40B4-BE49-F238E27FC236}">
                <a16:creationId xmlns:a16="http://schemas.microsoft.com/office/drawing/2014/main" id="{A3668E34-478C-F67A-5A3D-61B8E227D2DA}"/>
              </a:ext>
            </a:extLst>
          </p:cNvPr>
          <p:cNvSpPr/>
          <p:nvPr/>
        </p:nvSpPr>
        <p:spPr>
          <a:xfrm>
            <a:off x="8331775" y="1222333"/>
            <a:ext cx="1992283" cy="590650"/>
          </a:xfrm>
          <a:prstGeom prst="roundRect">
            <a:avLst>
              <a:gd name="adj" fmla="val 136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Комбинированное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НТГ/НГН</a:t>
            </a:r>
          </a:p>
        </p:txBody>
      </p: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8148D1EC-B6DD-17AA-7FB9-B375FFF666D2}"/>
              </a:ext>
            </a:extLst>
          </p:cNvPr>
          <p:cNvSpPr/>
          <p:nvPr/>
        </p:nvSpPr>
        <p:spPr>
          <a:xfrm rot="16200000">
            <a:off x="5104009" y="-286601"/>
            <a:ext cx="380027" cy="9753915"/>
          </a:xfrm>
          <a:prstGeom prst="leftBrace">
            <a:avLst>
              <a:gd name="adj1" fmla="val 55320"/>
              <a:gd name="adj2" fmla="val 50000"/>
            </a:avLst>
          </a:prstGeom>
          <a:ln w="28575">
            <a:solidFill>
              <a:srgbClr val="2B7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F6B6E82-C835-98E6-7685-E47486FB4C9D}"/>
              </a:ext>
            </a:extLst>
          </p:cNvPr>
          <p:cNvSpPr/>
          <p:nvPr/>
        </p:nvSpPr>
        <p:spPr>
          <a:xfrm>
            <a:off x="301774" y="2884395"/>
            <a:ext cx="10077336" cy="3486984"/>
          </a:xfrm>
          <a:prstGeom prst="rect">
            <a:avLst/>
          </a:prstGeom>
          <a:noFill/>
          <a:ln w="19050">
            <a:solidFill>
              <a:srgbClr val="098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0D3DF3-0231-3309-DEDE-CCBD59929479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Ins="28800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72322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47" y="4356845"/>
            <a:ext cx="1005039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Изменения в образе жизни приводят к малой, но устойчивой потере веса.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Снижение веса от 3 до 5% приведет к клинически значимому снижению уровня триглицеридов, глюкозы крови, что снизит риск развития СД 2-го типа.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Кроме того снизится риск развития осложнений: инфаркта, инсульта, осложнений при сахарном диабете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ABCB871-AC5A-4F35-BC05-F8339F55E22D}"/>
              </a:ext>
            </a:extLst>
          </p:cNvPr>
          <p:cNvSpPr txBox="1">
            <a:spLocks/>
          </p:cNvSpPr>
          <p:nvPr/>
        </p:nvSpPr>
        <p:spPr bwMode="auto">
          <a:xfrm>
            <a:off x="11119787" y="1839466"/>
            <a:ext cx="9869117" cy="63483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Если пациент выражает желание и готовность к изменению, необходимо дать рекомендации при избыточной массе тела и ожирении с конкретными советами о питании, физической активности. Использовать памятку "Избыточная масса тела. Как похудеть". </a:t>
            </a:r>
          </a:p>
          <a:p>
            <a:endParaRPr lang="ru-RU" dirty="0"/>
          </a:p>
          <a:p>
            <a:r>
              <a:rPr lang="ru-RU" dirty="0"/>
              <a:t>1. Контроль энергетического равновесия. </a:t>
            </a:r>
          </a:p>
          <a:p>
            <a:r>
              <a:rPr lang="ru-RU" dirty="0"/>
              <a:t>2. Сбалансированность (полноценность) по </a:t>
            </a:r>
            <a:r>
              <a:rPr lang="ru-RU" dirty="0" err="1"/>
              <a:t>нутриентному</a:t>
            </a:r>
            <a:r>
              <a:rPr lang="ru-RU" dirty="0"/>
              <a:t> составу.</a:t>
            </a:r>
          </a:p>
          <a:p>
            <a:r>
              <a:rPr lang="ru-RU" dirty="0"/>
              <a:t>3. Исключение потребления алкоголя, особенно при наличии артериальной гипертонии, других сердечно-сосудистых и цереброваскулярных заболеваний. </a:t>
            </a:r>
          </a:p>
          <a:p>
            <a:r>
              <a:rPr lang="ru-RU" dirty="0"/>
              <a:t>4. Соблюдение водно-солевого режима.</a:t>
            </a:r>
          </a:p>
          <a:p>
            <a:r>
              <a:rPr lang="ru-RU" dirty="0"/>
              <a:t>5. Технология приготовления пищи.</a:t>
            </a:r>
          </a:p>
          <a:p>
            <a:r>
              <a:rPr lang="ru-RU" dirty="0"/>
              <a:t>6. Режим питания.</a:t>
            </a:r>
          </a:p>
          <a:p>
            <a:r>
              <a:rPr lang="ru-RU" dirty="0"/>
              <a:t>Если пациент не выражает желания снижать избыточную массу тела, рекомендуется информировать его о риске для здоровья ожирения, дать памятку о негативном влиянии на здоровья факторов риска и "Здоровый образ жизни".</a:t>
            </a:r>
          </a:p>
          <a:p>
            <a:r>
              <a:rPr lang="ru-RU" dirty="0"/>
              <a:t>Результатом краткого профилактического консультирования должно стать направление пациента на углубленное профилактическое консультирование.</a:t>
            </a:r>
          </a:p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16E65F-9980-4DC0-AE95-F45B8723B04F}"/>
              </a:ext>
            </a:extLst>
          </p:cNvPr>
          <p:cNvSpPr/>
          <p:nvPr/>
        </p:nvSpPr>
        <p:spPr>
          <a:xfrm>
            <a:off x="1584961" y="5942721"/>
            <a:ext cx="251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Информировать о риске, предложение обратиться</a:t>
            </a:r>
            <a:br>
              <a:rPr lang="ru-RU" sz="1200" i="1" dirty="0"/>
            </a:br>
            <a:r>
              <a:rPr lang="ru-RU" sz="1200" i="1" dirty="0"/>
              <a:t>в КМП/ОМП, ЦЗ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D4C9BF-705E-466D-A14F-87297A9E9C9B}"/>
              </a:ext>
            </a:extLst>
          </p:cNvPr>
          <p:cNvSpPr txBox="1"/>
          <p:nvPr/>
        </p:nvSpPr>
        <p:spPr>
          <a:xfrm>
            <a:off x="4285793" y="5758055"/>
            <a:ext cx="288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Памятка «Избыточная масса тела, как похудеть»</a:t>
            </a:r>
          </a:p>
          <a:p>
            <a:pPr algn="ctr"/>
            <a:r>
              <a:rPr lang="ru-RU" sz="1200" i="1" dirty="0"/>
              <a:t>Мотивационное консультирование</a:t>
            </a:r>
            <a:br>
              <a:rPr lang="ru-RU" sz="1200" i="1" dirty="0"/>
            </a:br>
            <a:r>
              <a:rPr lang="ru-RU" sz="1200" i="1" dirty="0"/>
              <a:t>в КМП/ОМП, ЦЗ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1F488-4E02-4101-96C7-CE7138A588AC}"/>
              </a:ext>
            </a:extLst>
          </p:cNvPr>
          <p:cNvSpPr txBox="1"/>
          <p:nvPr/>
        </p:nvSpPr>
        <p:spPr>
          <a:xfrm>
            <a:off x="7169781" y="5942721"/>
            <a:ext cx="213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Разработка программы снижения веса </a:t>
            </a:r>
            <a:br>
              <a:rPr lang="ru-RU" sz="1200" i="1" dirty="0"/>
            </a:br>
            <a:r>
              <a:rPr lang="ru-RU" sz="1200" i="1" dirty="0"/>
              <a:t>в КМП/ОМП, ЦЗ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3787" y="243084"/>
            <a:ext cx="10050398" cy="408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Отдельно следует пояснить понятие метаболического синдрома.</a:t>
            </a:r>
          </a:p>
          <a:p>
            <a:r>
              <a:rPr lang="ru-RU" sz="1600" u="sng" dirty="0"/>
              <a:t>Основной признак:</a:t>
            </a:r>
            <a:r>
              <a:rPr lang="ru-RU" sz="1600" dirty="0"/>
              <a:t> центральный (абдоминальный) тип ожирения – окружность талии (ОТ)</a:t>
            </a:r>
          </a:p>
          <a:p>
            <a:r>
              <a:rPr lang="ru-RU" sz="1600" dirty="0"/>
              <a:t>более 80 см у женщин и более 94 см у мужчин.</a:t>
            </a:r>
          </a:p>
          <a:p>
            <a:r>
              <a:rPr lang="ru-RU" sz="1600" u="sng" dirty="0"/>
              <a:t>Дополнительные критерии: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артериальная гипертония (АД ≥ 140/90 мм рт. ст.)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 повышение содержания ХС ЛНП &gt; 3,0 </a:t>
            </a:r>
            <a:r>
              <a:rPr lang="ru-RU" sz="1600" dirty="0" err="1"/>
              <a:t>ммоль</a:t>
            </a:r>
            <a:r>
              <a:rPr lang="ru-RU" sz="1600" dirty="0"/>
              <a:t>/л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повышение уровня триглицеридов (≥ 1,7 </a:t>
            </a:r>
            <a:r>
              <a:rPr lang="ru-RU" sz="1600" dirty="0" err="1"/>
              <a:t>ммоль</a:t>
            </a:r>
            <a:r>
              <a:rPr lang="ru-RU" sz="1600" dirty="0"/>
              <a:t>/л)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снижение уровня ХС ЛПВП (&lt;1,0 </a:t>
            </a:r>
            <a:r>
              <a:rPr lang="ru-RU" sz="1600" dirty="0" err="1"/>
              <a:t>ммоль</a:t>
            </a:r>
            <a:r>
              <a:rPr lang="ru-RU" sz="1600" dirty="0"/>
              <a:t>/л у мужчин; &lt;1,2 </a:t>
            </a:r>
            <a:r>
              <a:rPr lang="ru-RU" sz="1600" dirty="0" err="1"/>
              <a:t>ммоль</a:t>
            </a:r>
            <a:r>
              <a:rPr lang="ru-RU" sz="1600" dirty="0"/>
              <a:t>/л у женщин)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нарушенная толерантность к глюкозе (НТГ) - повышенный уровень глюкозы плазмы через 2 ч. после нагрузки 75 г безводной глюкозы при ПГТТ ≥ 7.8 и &lt; 11.1 </a:t>
            </a:r>
            <a:r>
              <a:rPr lang="ru-RU" sz="1600" dirty="0" err="1"/>
              <a:t>ммоль</a:t>
            </a:r>
            <a:r>
              <a:rPr lang="ru-RU" sz="1600" dirty="0"/>
              <a:t>/л, при условии, что уровень глюкозы плазмы натощак составляет менее 7,0 </a:t>
            </a:r>
            <a:r>
              <a:rPr lang="ru-RU" sz="1600" dirty="0" err="1"/>
              <a:t>ммоль</a:t>
            </a:r>
            <a:r>
              <a:rPr lang="ru-RU" sz="1600" dirty="0"/>
              <a:t>/л.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нарушенная гликемия натощак (НГН) - повышенный уровень глюкозы плазмы натощак ≥ 6,1 и &lt; 7,0 ммоль/л, при условии, что глюкоза плазмы через 2 ч. при ПГТТ составляет менее 7,8 </a:t>
            </a:r>
            <a:r>
              <a:rPr lang="ru-RU" sz="1600" dirty="0" err="1"/>
              <a:t>ммоль</a:t>
            </a:r>
            <a:r>
              <a:rPr lang="ru-RU" sz="1600" dirty="0"/>
              <a:t>/л.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комбинированное нарушение НГН/НТГ - повышенный уровень глюкозы плазмы натощак ≥ 6,1 и &lt; 7,0 ммоль/л в сочетании с глюкозой плазмы через 2 ч. при ПГТТ ≥ 7,8 и &lt; 11,1 </a:t>
            </a:r>
            <a:r>
              <a:rPr lang="ru-RU" sz="1600" dirty="0" err="1"/>
              <a:t>ммоль</a:t>
            </a:r>
            <a:r>
              <a:rPr lang="ru-RU" sz="1600" dirty="0"/>
              <a:t>/л.</a:t>
            </a:r>
          </a:p>
          <a:p>
            <a:pPr>
              <a:spcBef>
                <a:spcPts val="400"/>
              </a:spcBef>
            </a:pPr>
            <a:r>
              <a:rPr lang="ru-RU" sz="1600" b="1" dirty="0"/>
              <a:t>Достоверным МС считается при наличии 3 критериев: 1 основного и 2 дополнительных.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67202A-9294-52B1-E79F-D4A91973F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07618"/>
              </p:ext>
            </p:extLst>
          </p:nvPr>
        </p:nvGraphicFramePr>
        <p:xfrm>
          <a:off x="1415173" y="6581811"/>
          <a:ext cx="7920000" cy="42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2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54" marR="8354" marT="10502" marB="0" anchor="b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9855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 b="1" i="0" u="none" strike="noStrike" dirty="0">
                        <a:solidFill>
                          <a:srgbClr val="09855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4" marR="8354" marT="10502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B3402C-2BEE-4DDE-642D-FFBEDCE61F1A}"/>
              </a:ext>
            </a:extLst>
          </p:cNvPr>
          <p:cNvSpPr txBox="1"/>
          <p:nvPr/>
        </p:nvSpPr>
        <p:spPr>
          <a:xfrm>
            <a:off x="78438" y="6509205"/>
            <a:ext cx="14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Совершенно не готов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7CB73-22AB-672C-298F-593151275056}"/>
              </a:ext>
            </a:extLst>
          </p:cNvPr>
          <p:cNvSpPr txBox="1"/>
          <p:nvPr/>
        </p:nvSpPr>
        <p:spPr>
          <a:xfrm>
            <a:off x="9301556" y="6535332"/>
            <a:ext cx="130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855F"/>
                </a:solidFill>
              </a:rPr>
              <a:t>Абсолютно готов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8895CD7-0A1B-550D-2706-6B66ABE42910}"/>
              </a:ext>
            </a:extLst>
          </p:cNvPr>
          <p:cNvCxnSpPr>
            <a:cxnSpLocks/>
          </p:cNvCxnSpPr>
          <p:nvPr/>
        </p:nvCxnSpPr>
        <p:spPr>
          <a:xfrm>
            <a:off x="4285794" y="5679129"/>
            <a:ext cx="0" cy="9000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13B18C8-E487-A1ED-0572-2377102C2121}"/>
              </a:ext>
            </a:extLst>
          </p:cNvPr>
          <p:cNvCxnSpPr>
            <a:cxnSpLocks/>
          </p:cNvCxnSpPr>
          <p:nvPr/>
        </p:nvCxnSpPr>
        <p:spPr>
          <a:xfrm>
            <a:off x="7169783" y="5679129"/>
            <a:ext cx="0" cy="9000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8E4EC3-A77C-F5E0-CCE1-ADCF6BE6E0FB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589867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9C53C9-F231-D705-728B-26B6B9724D44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956172" y="226243"/>
            <a:ext cx="333755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Составьте план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50542" y="1154193"/>
            <a:ext cx="2646083" cy="938200"/>
            <a:chOff x="5260213" y="913"/>
            <a:chExt cx="2646083" cy="9382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260213" y="913"/>
              <a:ext cx="2646083" cy="938200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287692" y="28392"/>
              <a:ext cx="2591125" cy="883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accent6">
                      <a:lumMod val="75000"/>
                    </a:schemeClr>
                  </a:solidFill>
                  <a:latin typeface="Trebuchet MS" pitchFamily="34" charset="0"/>
                </a:rPr>
                <a:t>4-7 баллов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47250" y="2378911"/>
            <a:ext cx="2640917" cy="2534282"/>
            <a:chOff x="5256921" y="1219276"/>
            <a:chExt cx="2640917" cy="312031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256921" y="1253109"/>
              <a:ext cx="2640917" cy="3086486"/>
            </a:xfrm>
            <a:prstGeom prst="roundRect">
              <a:avLst>
                <a:gd name="adj" fmla="val 6607"/>
              </a:avLst>
            </a:prstGeom>
            <a:solidFill>
              <a:srgbClr val="FFFF99">
                <a:alpha val="90980"/>
              </a:srgbClr>
            </a:solidFill>
            <a:ln>
              <a:solidFill>
                <a:srgbClr val="D8D806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5334270" y="1219276"/>
              <a:ext cx="2486217" cy="2522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indent="-285750" defTabSz="1600200">
                <a:spcBef>
                  <a:spcPts val="700"/>
                </a:spcBef>
                <a:spcAft>
                  <a:spcPts val="0"/>
                </a:spcAft>
                <a:buFontTx/>
                <a:buChar char="-"/>
              </a:pPr>
              <a:r>
                <a:rPr lang="ru-RU" dirty="0">
                  <a:latin typeface="Trebuchet MS" pitchFamily="34" charset="0"/>
                </a:rPr>
                <a:t>Коррекция нерационального питания 7 баллов</a:t>
              </a:r>
            </a:p>
            <a:p>
              <a:pPr lvl="0" algn="l" defTabSz="160020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</a:pPr>
              <a:r>
                <a:rPr lang="ru-RU" kern="1200" dirty="0">
                  <a:latin typeface="Trebuchet MS" pitchFamily="34" charset="0"/>
                </a:rPr>
                <a:t>-  Контроль АД </a:t>
              </a:r>
              <a:br>
                <a:rPr lang="ru-RU" kern="1200" dirty="0">
                  <a:latin typeface="Trebuchet MS" pitchFamily="34" charset="0"/>
                </a:rPr>
              </a:br>
              <a:endParaRPr lang="ru-RU" kern="1200" dirty="0">
                <a:latin typeface="Trebuchet MS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61974" y="1154193"/>
            <a:ext cx="2646083" cy="894236"/>
            <a:chOff x="1917363" y="0"/>
            <a:chExt cx="2646083" cy="89423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917363" y="0"/>
              <a:ext cx="2646083" cy="8942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8"/>
            <p:cNvSpPr/>
            <p:nvPr/>
          </p:nvSpPr>
          <p:spPr>
            <a:xfrm>
              <a:off x="1943554" y="26191"/>
              <a:ext cx="2593701" cy="841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latin typeface="Trebuchet MS" pitchFamily="34" charset="0"/>
                </a:rPr>
                <a:t>8-10 баллов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39409" y="2406390"/>
            <a:ext cx="2643498" cy="2530377"/>
            <a:chOff x="1917373" y="1206642"/>
            <a:chExt cx="2643498" cy="324651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917373" y="1206642"/>
              <a:ext cx="2643498" cy="3246515"/>
            </a:xfrm>
            <a:prstGeom prst="roundRect">
              <a:avLst>
                <a:gd name="adj" fmla="val 453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10"/>
            <p:cNvSpPr/>
            <p:nvPr/>
          </p:nvSpPr>
          <p:spPr>
            <a:xfrm>
              <a:off x="1994798" y="1414178"/>
              <a:ext cx="2488648" cy="2861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indent="-285750" defTabSz="1600200">
                <a:spcAft>
                  <a:spcPts val="0"/>
                </a:spcAft>
                <a:buFontTx/>
                <a:buChar char="-"/>
              </a:pPr>
              <a:r>
                <a:rPr lang="ru-RU" dirty="0">
                  <a:latin typeface="Trebuchet MS" pitchFamily="34" charset="0"/>
                </a:rPr>
                <a:t>Снижение веса </a:t>
              </a:r>
              <a:br>
                <a:rPr lang="ru-RU" dirty="0">
                  <a:latin typeface="Trebuchet MS" pitchFamily="34" charset="0"/>
                </a:rPr>
              </a:br>
              <a:r>
                <a:rPr lang="ru-RU" dirty="0">
                  <a:latin typeface="Trebuchet MS" pitchFamily="34" charset="0"/>
                </a:rPr>
                <a:t>9 баллов</a:t>
              </a:r>
            </a:p>
            <a:p>
              <a:pPr marL="285750" lvl="0" indent="-285750" defTabSz="1600200">
                <a:spcAft>
                  <a:spcPts val="0"/>
                </a:spcAft>
                <a:buFontTx/>
                <a:buChar char="-"/>
              </a:pPr>
              <a:r>
                <a:rPr lang="ru-RU" dirty="0">
                  <a:latin typeface="Trebuchet MS" pitchFamily="34" charset="0"/>
                </a:rPr>
                <a:t>Увеличение физической активности  </a:t>
              </a:r>
              <a:br>
                <a:rPr lang="ru-RU" dirty="0">
                  <a:latin typeface="Trebuchet MS" pitchFamily="34" charset="0"/>
                </a:rPr>
              </a:br>
              <a:r>
                <a:rPr lang="ru-RU" dirty="0">
                  <a:latin typeface="Trebuchet MS" pitchFamily="34" charset="0"/>
                </a:rPr>
                <a:t>8 баллов</a:t>
              </a:r>
            </a:p>
            <a:p>
              <a:pPr marL="285750" lvl="0" indent="-285750" defTabSz="1600200">
                <a:spcAft>
                  <a:spcPts val="0"/>
                </a:spcAft>
                <a:buFontTx/>
                <a:buChar char="-"/>
              </a:pPr>
              <a:r>
                <a:rPr lang="ru-RU" dirty="0">
                  <a:latin typeface="Trebuchet MS" pitchFamily="34" charset="0"/>
                </a:rPr>
                <a:t>Снижение холестерина</a:t>
              </a:r>
              <a:endParaRPr lang="ru-RU" kern="1200" dirty="0">
                <a:latin typeface="Trebuchet MS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42551" y="1154193"/>
            <a:ext cx="2646083" cy="938200"/>
            <a:chOff x="5260213" y="913"/>
            <a:chExt cx="2646083" cy="9382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260213" y="913"/>
              <a:ext cx="2646083" cy="938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287692" y="28392"/>
              <a:ext cx="2591125" cy="883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accent6">
                      <a:lumMod val="75000"/>
                    </a:schemeClr>
                  </a:solidFill>
                  <a:latin typeface="Trebuchet MS" pitchFamily="34" charset="0"/>
                </a:rPr>
                <a:t>0-3 балла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39259" y="2454565"/>
            <a:ext cx="2640917" cy="2458628"/>
            <a:chOff x="5256921" y="1253111"/>
            <a:chExt cx="2640917" cy="257977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256921" y="1253111"/>
              <a:ext cx="2640917" cy="2579777"/>
            </a:xfrm>
            <a:prstGeom prst="roundRect">
              <a:avLst>
                <a:gd name="adj" fmla="val 5675"/>
              </a:avLst>
            </a:prstGeom>
            <a:solidFill>
              <a:schemeClr val="accent6">
                <a:lumMod val="20000"/>
                <a:lumOff val="80000"/>
                <a:alpha val="9098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6"/>
            <p:cNvSpPr/>
            <p:nvPr/>
          </p:nvSpPr>
          <p:spPr>
            <a:xfrm>
              <a:off x="5334271" y="1330463"/>
              <a:ext cx="2486217" cy="158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lvl="0" indent="-285750" algn="l" defTabSz="160020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FontTx/>
                <a:buChar char="-"/>
              </a:pPr>
              <a:r>
                <a:rPr lang="ru-RU" kern="1200" dirty="0">
                  <a:latin typeface="Trebuchet MS" pitchFamily="34" charset="0"/>
                </a:rPr>
                <a:t>Отказ от курения</a:t>
              </a:r>
              <a:br>
                <a:rPr lang="ru-RU" kern="1200" dirty="0">
                  <a:latin typeface="Trebuchet MS" pitchFamily="34" charset="0"/>
                </a:rPr>
              </a:br>
              <a:r>
                <a:rPr lang="ru-RU" kern="1200" dirty="0">
                  <a:latin typeface="Trebuchet MS" pitchFamily="34" charset="0"/>
                </a:rPr>
                <a:t>3 балла</a:t>
              </a:r>
            </a:p>
            <a:p>
              <a:pPr marL="285750" lvl="0" indent="-285750" algn="l" defTabSz="160020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FontTx/>
                <a:buChar char="-"/>
              </a:pPr>
              <a:r>
                <a:rPr lang="ru-RU" kern="1200" dirty="0">
                  <a:latin typeface="Trebuchet MS" pitchFamily="34" charset="0"/>
                </a:rPr>
                <a:t>Снижение потребления алкоголя 1 балл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B2E2D38-D68F-4A48-BD08-52B4CB295CFC}"/>
              </a:ext>
            </a:extLst>
          </p:cNvPr>
          <p:cNvSpPr txBox="1"/>
          <p:nvPr/>
        </p:nvSpPr>
        <p:spPr>
          <a:xfrm>
            <a:off x="758054" y="5062657"/>
            <a:ext cx="258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Информационные материалы</a:t>
            </a:r>
            <a:br>
              <a:rPr lang="ru-RU" sz="1200" i="1" dirty="0"/>
            </a:br>
            <a:r>
              <a:rPr lang="ru-RU" sz="1200" i="1" dirty="0"/>
              <a:t>о вреде ФР и пользе отказа, предложение обратиться</a:t>
            </a:r>
            <a:br>
              <a:rPr lang="ru-RU" sz="1200" i="1" dirty="0"/>
            </a:br>
            <a:r>
              <a:rPr lang="ru-RU" sz="1200" i="1" dirty="0"/>
              <a:t>в КМП/ОМП, ЦЗ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560D0A-93B1-47C4-A978-9C049B6AC39E}"/>
              </a:ext>
            </a:extLst>
          </p:cNvPr>
          <p:cNvSpPr txBox="1"/>
          <p:nvPr/>
        </p:nvSpPr>
        <p:spPr>
          <a:xfrm>
            <a:off x="3844231" y="5062657"/>
            <a:ext cx="2743936" cy="165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Мотивационное консультирование</a:t>
            </a:r>
            <a:br>
              <a:rPr lang="ru-RU" sz="1200" i="1" dirty="0"/>
            </a:br>
            <a:r>
              <a:rPr lang="ru-RU" sz="1200" i="1" dirty="0"/>
              <a:t>в КМП/ОМП, ЦЗ.</a:t>
            </a:r>
          </a:p>
          <a:p>
            <a:pPr algn="ctr">
              <a:spcBef>
                <a:spcPts val="700"/>
              </a:spcBef>
            </a:pPr>
            <a:r>
              <a:rPr lang="ru-RU" sz="1200" i="1" dirty="0"/>
              <a:t>Углубленное консультирование (школа здоровья)</a:t>
            </a:r>
            <a:br>
              <a:rPr lang="ru-RU" sz="1200" i="1" dirty="0"/>
            </a:br>
            <a:r>
              <a:rPr lang="ru-RU" sz="1200" i="1" dirty="0"/>
              <a:t>в рамках 2 этапа диспансеризации – наличие гипертонической болезни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B5AC1E-9507-41AC-BF42-8DDB45EEABBE}"/>
              </a:ext>
            </a:extLst>
          </p:cNvPr>
          <p:cNvSpPr txBox="1"/>
          <p:nvPr/>
        </p:nvSpPr>
        <p:spPr>
          <a:xfrm>
            <a:off x="6911027" y="5062657"/>
            <a:ext cx="302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Индивидуальное углубленное консультирование при ожирении – </a:t>
            </a:r>
            <a:br>
              <a:rPr lang="ru-RU" sz="1200" i="1" dirty="0"/>
            </a:br>
            <a:r>
              <a:rPr lang="ru-RU" sz="1200" i="1" dirty="0"/>
              <a:t>разработка программы</a:t>
            </a:r>
            <a:br>
              <a:rPr lang="ru-RU" sz="1200" i="1" dirty="0"/>
            </a:br>
            <a:r>
              <a:rPr lang="ru-RU" sz="1200" i="1" dirty="0"/>
              <a:t>снижения веса</a:t>
            </a:r>
            <a:br>
              <a:rPr lang="ru-RU" sz="1200" i="1" dirty="0"/>
            </a:br>
            <a:r>
              <a:rPr lang="ru-RU" sz="1200" i="1" dirty="0"/>
              <a:t>в КМП/ОМП, ЦЗ</a:t>
            </a:r>
          </a:p>
        </p:txBody>
      </p:sp>
    </p:spTree>
    <p:extLst>
      <p:ext uri="{BB962C8B-B14F-4D97-AF65-F5344CB8AC3E}">
        <p14:creationId xmlns:p14="http://schemas.microsoft.com/office/powerpoint/2010/main" val="176001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E7EF5A5-A3DB-E73F-9E67-407828501315}"/>
              </a:ext>
            </a:extLst>
          </p:cNvPr>
          <p:cNvSpPr/>
          <p:nvPr/>
        </p:nvSpPr>
        <p:spPr>
          <a:xfrm>
            <a:off x="5773479" y="252413"/>
            <a:ext cx="4650046" cy="6757804"/>
          </a:xfrm>
          <a:custGeom>
            <a:avLst/>
            <a:gdLst>
              <a:gd name="connsiteX0" fmla="*/ 0 w 4215256"/>
              <a:gd name="connsiteY0" fmla="*/ 0 h 6757804"/>
              <a:gd name="connsiteX1" fmla="*/ 4215256 w 4215256"/>
              <a:gd name="connsiteY1" fmla="*/ 0 h 6757804"/>
              <a:gd name="connsiteX2" fmla="*/ 4215256 w 4215256"/>
              <a:gd name="connsiteY2" fmla="*/ 6757804 h 6757804"/>
              <a:gd name="connsiteX3" fmla="*/ 0 w 4215256"/>
              <a:gd name="connsiteY3" fmla="*/ 6757804 h 6757804"/>
              <a:gd name="connsiteX4" fmla="*/ 0 w 4215256"/>
              <a:gd name="connsiteY4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0046" h="6757804">
                <a:moveTo>
                  <a:pt x="434790" y="0"/>
                </a:moveTo>
                <a:lnTo>
                  <a:pt x="4650046" y="0"/>
                </a:lnTo>
                <a:lnTo>
                  <a:pt x="4650046" y="6757804"/>
                </a:lnTo>
                <a:lnTo>
                  <a:pt x="434790" y="6757804"/>
                </a:lnTo>
                <a:cubicBezTo>
                  <a:pt x="102018" y="5470145"/>
                  <a:pt x="45693" y="4958661"/>
                  <a:pt x="0" y="3245699"/>
                </a:cubicBezTo>
                <a:cubicBezTo>
                  <a:pt x="6707" y="1823557"/>
                  <a:pt x="162269" y="1166960"/>
                  <a:pt x="434790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38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C45CFF3-96AB-73DD-E04D-A7E922D39E55}"/>
              </a:ext>
            </a:extLst>
          </p:cNvPr>
          <p:cNvSpPr/>
          <p:nvPr/>
        </p:nvSpPr>
        <p:spPr>
          <a:xfrm>
            <a:off x="6614471" y="335866"/>
            <a:ext cx="978091" cy="6578287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rgbClr val="AD2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C26C223-8271-180F-C98C-0EC1CC6C074C}"/>
              </a:ext>
            </a:extLst>
          </p:cNvPr>
          <p:cNvSpPr/>
          <p:nvPr/>
        </p:nvSpPr>
        <p:spPr>
          <a:xfrm>
            <a:off x="6987788" y="345311"/>
            <a:ext cx="2049154" cy="6578287"/>
          </a:xfrm>
          <a:prstGeom prst="ellipse">
            <a:avLst/>
          </a:prstGeom>
          <a:solidFill>
            <a:srgbClr val="D99694">
              <a:alpha val="50196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37807AE-107E-B4D3-1236-8250F5E9294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075151" y="3352800"/>
            <a:ext cx="3746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4D87FE3C-B9F1-F3FD-B321-65A135E9FBA8}"/>
              </a:ext>
            </a:extLst>
          </p:cNvPr>
          <p:cNvSpPr/>
          <p:nvPr/>
        </p:nvSpPr>
        <p:spPr>
          <a:xfrm>
            <a:off x="269875" y="433864"/>
            <a:ext cx="5859197" cy="2870118"/>
          </a:xfrm>
          <a:prstGeom prst="rightArrow">
            <a:avLst>
              <a:gd name="adj1" fmla="val 78347"/>
              <a:gd name="adj2" fmla="val 24163"/>
            </a:avLst>
          </a:prstGeom>
          <a:solidFill>
            <a:srgbClr val="FFFF00">
              <a:alpha val="43922"/>
            </a:srgbClr>
          </a:solidFill>
          <a:ln w="38100">
            <a:solidFill>
              <a:srgbClr val="AD2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08490E2-FC1B-986F-9C90-C12A99074EB8}"/>
              </a:ext>
            </a:extLst>
          </p:cNvPr>
          <p:cNvGrpSpPr/>
          <p:nvPr/>
        </p:nvGrpSpPr>
        <p:grpSpPr>
          <a:xfrm>
            <a:off x="611238" y="1171238"/>
            <a:ext cx="1876590" cy="2132744"/>
            <a:chOff x="357728" y="1083558"/>
            <a:chExt cx="1876590" cy="213274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056DD2B0-B9AB-3B56-E1D8-0381E2C6B85C}"/>
                </a:ext>
              </a:extLst>
            </p:cNvPr>
            <p:cNvSpPr/>
            <p:nvPr/>
          </p:nvSpPr>
          <p:spPr>
            <a:xfrm>
              <a:off x="357728" y="1083558"/>
              <a:ext cx="1876590" cy="2132744"/>
            </a:xfrm>
            <a:prstGeom prst="roundRect">
              <a:avLst>
                <a:gd name="adj" fmla="val 7961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>
                <a:spcBef>
                  <a:spcPts val="500"/>
                </a:spcBef>
              </a:pPr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Инфаркт, инсульт </a:t>
              </a:r>
            </a:p>
            <a:p>
              <a:pPr marL="444500">
                <a:spcBef>
                  <a:spcPts val="500"/>
                </a:spcBef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(до 65 лет —</a:t>
              </a:r>
              <a:b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матери</a:t>
              </a:r>
              <a:b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сестер,</a:t>
              </a:r>
            </a:p>
            <a:p>
              <a:pPr marL="444500">
                <a:spcBef>
                  <a:spcPts val="500"/>
                </a:spcBef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55 лет —</a:t>
              </a:r>
              <a:b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отца или братьев)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2992261-D07C-E240-EEEB-D4B604B04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20" y="1242492"/>
              <a:ext cx="385137" cy="510910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CC95627-71E1-DC8D-672F-1F1B1C8B75A4}"/>
              </a:ext>
            </a:extLst>
          </p:cNvPr>
          <p:cNvGrpSpPr/>
          <p:nvPr/>
        </p:nvGrpSpPr>
        <p:grpSpPr>
          <a:xfrm>
            <a:off x="2744947" y="1171238"/>
            <a:ext cx="2196000" cy="576000"/>
            <a:chOff x="2896392" y="1176141"/>
            <a:chExt cx="2196000" cy="576000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F1337645-3C13-C8B5-94FB-C8B9153E1A4D}"/>
                </a:ext>
              </a:extLst>
            </p:cNvPr>
            <p:cNvSpPr/>
            <p:nvPr/>
          </p:nvSpPr>
          <p:spPr>
            <a:xfrm>
              <a:off x="2896392" y="1176141"/>
              <a:ext cx="2196000" cy="57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Злокачественные </a:t>
              </a:r>
              <a:b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новообразования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C38B55C-6400-E2BF-D6C0-4851ABA05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058" y="1232793"/>
              <a:ext cx="388922" cy="420189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DF4107B-8A1C-4D04-5240-0C75DE4683A0}"/>
              </a:ext>
            </a:extLst>
          </p:cNvPr>
          <p:cNvGrpSpPr/>
          <p:nvPr/>
        </p:nvGrpSpPr>
        <p:grpSpPr>
          <a:xfrm>
            <a:off x="2744947" y="1943594"/>
            <a:ext cx="2196000" cy="576000"/>
            <a:chOff x="2848521" y="2153156"/>
            <a:chExt cx="2196000" cy="576000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062DF3F-237B-6F3B-D319-3F6A998B66EE}"/>
                </a:ext>
              </a:extLst>
            </p:cNvPr>
            <p:cNvSpPr/>
            <p:nvPr/>
          </p:nvSpPr>
          <p:spPr>
            <a:xfrm>
              <a:off x="2848521" y="2153156"/>
              <a:ext cx="2196000" cy="57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Болезни</a:t>
              </a:r>
              <a:b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органов дыхания</a:t>
              </a:r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AD8237B-2E8F-ACE3-2995-8BF56DD0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115" y="2212551"/>
              <a:ext cx="470639" cy="42019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C5D2FD7-2637-F086-CFA8-5C697774579E}"/>
              </a:ext>
            </a:extLst>
          </p:cNvPr>
          <p:cNvGrpSpPr/>
          <p:nvPr/>
        </p:nvGrpSpPr>
        <p:grpSpPr>
          <a:xfrm>
            <a:off x="2744947" y="2727982"/>
            <a:ext cx="2196000" cy="576000"/>
            <a:chOff x="421984" y="2784610"/>
            <a:chExt cx="2196000" cy="576000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0A62B9F4-38F3-F5FE-0D0B-D92DC0B8CD87}"/>
                </a:ext>
              </a:extLst>
            </p:cNvPr>
            <p:cNvSpPr/>
            <p:nvPr/>
          </p:nvSpPr>
          <p:spPr>
            <a:xfrm>
              <a:off x="421984" y="2784610"/>
              <a:ext cx="2196000" cy="57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Сахарный диабет</a:t>
              </a: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CB243AB-E56B-8075-5D49-A4CD4187C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32" y="2863720"/>
              <a:ext cx="342026" cy="429197"/>
            </a:xfrm>
            <a:prstGeom prst="rect">
              <a:avLst/>
            </a:prstGeom>
          </p:spPr>
        </p:pic>
      </p:grp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DF33DBA7-CC7F-76C5-65DC-376723C8FE59}"/>
              </a:ext>
            </a:extLst>
          </p:cNvPr>
          <p:cNvSpPr/>
          <p:nvPr/>
        </p:nvSpPr>
        <p:spPr>
          <a:xfrm>
            <a:off x="267957" y="3468905"/>
            <a:ext cx="5859197" cy="3473194"/>
          </a:xfrm>
          <a:prstGeom prst="rightArrow">
            <a:avLst>
              <a:gd name="adj1" fmla="val 78933"/>
              <a:gd name="adj2" fmla="val 21119"/>
            </a:avLst>
          </a:prstGeom>
          <a:solidFill>
            <a:schemeClr val="accent2">
              <a:lumMod val="60000"/>
              <a:lumOff val="40000"/>
              <a:alpha val="58824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21C6638-10E9-4FA0-F56B-2CDF856FF935}"/>
              </a:ext>
            </a:extLst>
          </p:cNvPr>
          <p:cNvGrpSpPr/>
          <p:nvPr/>
        </p:nvGrpSpPr>
        <p:grpSpPr>
          <a:xfrm>
            <a:off x="621867" y="3524754"/>
            <a:ext cx="2196000" cy="648000"/>
            <a:chOff x="802625" y="4006744"/>
            <a:chExt cx="2196000" cy="648000"/>
          </a:xfrm>
          <a:solidFill>
            <a:schemeClr val="accent6">
              <a:lumMod val="75000"/>
            </a:schemeClr>
          </a:solidFill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3F8E5F72-9438-85C7-3FAA-650C5EA3FC57}"/>
                </a:ext>
              </a:extLst>
            </p:cNvPr>
            <p:cNvSpPr/>
            <p:nvPr/>
          </p:nvSpPr>
          <p:spPr>
            <a:xfrm>
              <a:off x="802625" y="4006744"/>
              <a:ext cx="2196000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8163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Нерациональное питание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A6D8822-119C-1E4B-2180-81FE2C44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4" y="4119707"/>
              <a:ext cx="448703" cy="432000"/>
            </a:xfrm>
            <a:prstGeom prst="rect">
              <a:avLst/>
            </a:prstGeom>
            <a:grpFill/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A82B0D4-3CBD-43DB-6230-C6B4F911B293}"/>
              </a:ext>
            </a:extLst>
          </p:cNvPr>
          <p:cNvGrpSpPr/>
          <p:nvPr/>
        </p:nvGrpSpPr>
        <p:grpSpPr>
          <a:xfrm>
            <a:off x="2979676" y="5671762"/>
            <a:ext cx="1887036" cy="648000"/>
            <a:chOff x="3245299" y="4012850"/>
            <a:chExt cx="1887036" cy="648000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268C5FE1-824C-3417-DACE-803E0DA81BD1}"/>
                </a:ext>
              </a:extLst>
            </p:cNvPr>
            <p:cNvSpPr/>
            <p:nvPr/>
          </p:nvSpPr>
          <p:spPr>
            <a:xfrm>
              <a:off x="3245299" y="4012850"/>
              <a:ext cx="1887036" cy="648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Ожирение</a:t>
              </a: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94C5FC2-9B17-777B-6B7C-5C1D0EE1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073" y="4071841"/>
              <a:ext cx="282431" cy="510449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D30ED38-A9F7-6657-C37F-7028823EC325}"/>
              </a:ext>
            </a:extLst>
          </p:cNvPr>
          <p:cNvGrpSpPr/>
          <p:nvPr/>
        </p:nvGrpSpPr>
        <p:grpSpPr>
          <a:xfrm>
            <a:off x="2989085" y="4215340"/>
            <a:ext cx="1887036" cy="648000"/>
            <a:chOff x="3245299" y="5724701"/>
            <a:chExt cx="1887036" cy="648000"/>
          </a:xfrm>
          <a:solidFill>
            <a:schemeClr val="accent6">
              <a:lumMod val="75000"/>
            </a:schemeClr>
          </a:solidFill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6566084C-6571-8185-664D-3E57D02ADB35}"/>
                </a:ext>
              </a:extLst>
            </p:cNvPr>
            <p:cNvSpPr/>
            <p:nvPr/>
          </p:nvSpPr>
          <p:spPr>
            <a:xfrm>
              <a:off x="3245299" y="5724701"/>
              <a:ext cx="188703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Избыточное потребление алкоголя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BEB7F92-252C-295F-EED2-231E097A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212" y="5798673"/>
              <a:ext cx="357389" cy="500514"/>
            </a:xfrm>
            <a:prstGeom prst="rect">
              <a:avLst/>
            </a:prstGeom>
            <a:grpFill/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46F02C0-3B6C-B197-7924-7C110465DC3F}"/>
              </a:ext>
            </a:extLst>
          </p:cNvPr>
          <p:cNvGrpSpPr/>
          <p:nvPr/>
        </p:nvGrpSpPr>
        <p:grpSpPr>
          <a:xfrm>
            <a:off x="621867" y="4937917"/>
            <a:ext cx="2196000" cy="648000"/>
            <a:chOff x="802625" y="5724701"/>
            <a:chExt cx="2196000" cy="64800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C55FF7A8-C017-03FB-BC9D-C2FE92C24413}"/>
                </a:ext>
              </a:extLst>
            </p:cNvPr>
            <p:cNvSpPr/>
            <p:nvPr/>
          </p:nvSpPr>
          <p:spPr>
            <a:xfrm>
              <a:off x="802625" y="5724701"/>
              <a:ext cx="2196000" cy="648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8163"/>
              <a:r>
                <a:rPr lang="ru-RU" sz="1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Гипер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-холестеринемия</a:t>
              </a:r>
            </a:p>
          </p:txBody>
        </p:sp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BD4CCE5C-2D73-2CD6-5160-5C18298D8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764">
              <a:off x="862179" y="5832453"/>
              <a:ext cx="542945" cy="43729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7CA7181-DF9F-C727-47E8-F4DF3C828B97}"/>
              </a:ext>
            </a:extLst>
          </p:cNvPr>
          <p:cNvGrpSpPr/>
          <p:nvPr/>
        </p:nvGrpSpPr>
        <p:grpSpPr>
          <a:xfrm>
            <a:off x="621867" y="4238593"/>
            <a:ext cx="2196000" cy="648000"/>
            <a:chOff x="802625" y="4865723"/>
            <a:chExt cx="2196000" cy="648000"/>
          </a:xfrm>
          <a:solidFill>
            <a:schemeClr val="accent6">
              <a:lumMod val="75000"/>
            </a:schemeClr>
          </a:solidFill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D72967F-4A39-11CE-B96A-66CE46422B8E}"/>
                </a:ext>
              </a:extLst>
            </p:cNvPr>
            <p:cNvSpPr/>
            <p:nvPr/>
          </p:nvSpPr>
          <p:spPr>
            <a:xfrm>
              <a:off x="802625" y="4865723"/>
              <a:ext cx="2196000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0113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Низкая физическая активность </a:t>
              </a: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E943C0B6-9018-74C2-7A8C-7BE5BA35C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40" y="5039469"/>
              <a:ext cx="855422" cy="321326"/>
            </a:xfrm>
            <a:prstGeom prst="rect">
              <a:avLst/>
            </a:prstGeom>
            <a:grpFill/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4984ED8-783A-5D5F-47E9-5DD6CBB1B7DB}"/>
              </a:ext>
            </a:extLst>
          </p:cNvPr>
          <p:cNvGrpSpPr/>
          <p:nvPr/>
        </p:nvGrpSpPr>
        <p:grpSpPr>
          <a:xfrm>
            <a:off x="3009308" y="3488384"/>
            <a:ext cx="1887036" cy="648000"/>
            <a:chOff x="3245299" y="4868776"/>
            <a:chExt cx="1887036" cy="648000"/>
          </a:xfrm>
          <a:solidFill>
            <a:schemeClr val="accent6">
              <a:lumMod val="75000"/>
            </a:schemeClr>
          </a:solidFill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1C9113BF-23F1-BBA6-34EB-17EB95CF2552}"/>
                </a:ext>
              </a:extLst>
            </p:cNvPr>
            <p:cNvSpPr/>
            <p:nvPr/>
          </p:nvSpPr>
          <p:spPr>
            <a:xfrm>
              <a:off x="3245299" y="4868776"/>
              <a:ext cx="188703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Курение</a:t>
              </a:r>
            </a:p>
          </p:txBody>
        </p: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10DFA1F1-E6C3-2FA1-8FA5-651FA3A2324A}"/>
                </a:ext>
              </a:extLst>
            </p:cNvPr>
            <p:cNvGrpSpPr/>
            <p:nvPr/>
          </p:nvGrpSpPr>
          <p:grpSpPr>
            <a:xfrm>
              <a:off x="3301887" y="4928000"/>
              <a:ext cx="511377" cy="523567"/>
              <a:chOff x="-4965651" y="4173234"/>
              <a:chExt cx="4740275" cy="4741862"/>
            </a:xfrm>
            <a:grpFill/>
          </p:grpSpPr>
          <p:sp>
            <p:nvSpPr>
              <p:cNvPr id="119" name="Freeform 5">
                <a:extLst>
                  <a:ext uri="{FF2B5EF4-FFF2-40B4-BE49-F238E27FC236}">
                    <a16:creationId xmlns:a16="http://schemas.microsoft.com/office/drawing/2014/main" id="{31E702D1-0B72-30D0-875A-49513DA1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35376" y="4173234"/>
                <a:ext cx="3810000" cy="3225800"/>
              </a:xfrm>
              <a:custGeom>
                <a:avLst/>
                <a:gdLst>
                  <a:gd name="T0" fmla="*/ 5512 w 10605"/>
                  <a:gd name="T1" fmla="*/ 2828 h 8974"/>
                  <a:gd name="T2" fmla="*/ 4699 w 10605"/>
                  <a:gd name="T3" fmla="*/ 3616 h 8974"/>
                  <a:gd name="T4" fmla="*/ 3551 w 10605"/>
                  <a:gd name="T5" fmla="*/ 4054 h 8974"/>
                  <a:gd name="T6" fmla="*/ 2270 w 10605"/>
                  <a:gd name="T7" fmla="*/ 3836 h 8974"/>
                  <a:gd name="T8" fmla="*/ 2981 w 10605"/>
                  <a:gd name="T9" fmla="*/ 3124 h 8974"/>
                  <a:gd name="T10" fmla="*/ 1659 w 10605"/>
                  <a:gd name="T11" fmla="*/ 2926 h 8974"/>
                  <a:gd name="T12" fmla="*/ 1187 w 10605"/>
                  <a:gd name="T13" fmla="*/ 3027 h 8974"/>
                  <a:gd name="T14" fmla="*/ 166 w 10605"/>
                  <a:gd name="T15" fmla="*/ 5149 h 8974"/>
                  <a:gd name="T16" fmla="*/ 306 w 10605"/>
                  <a:gd name="T17" fmla="*/ 5653 h 8974"/>
                  <a:gd name="T18" fmla="*/ 436 w 10605"/>
                  <a:gd name="T19" fmla="*/ 5836 h 8974"/>
                  <a:gd name="T20" fmla="*/ 573 w 10605"/>
                  <a:gd name="T21" fmla="*/ 5998 h 8974"/>
                  <a:gd name="T22" fmla="*/ 1794 w 10605"/>
                  <a:gd name="T23" fmla="*/ 6609 h 8974"/>
                  <a:gd name="T24" fmla="*/ 5459 w 10605"/>
                  <a:gd name="T25" fmla="*/ 4609 h 8974"/>
                  <a:gd name="T26" fmla="*/ 4461 w 10605"/>
                  <a:gd name="T27" fmla="*/ 4756 h 8974"/>
                  <a:gd name="T28" fmla="*/ 5234 w 10605"/>
                  <a:gd name="T29" fmla="*/ 4124 h 8974"/>
                  <a:gd name="T30" fmla="*/ 5659 w 10605"/>
                  <a:gd name="T31" fmla="*/ 7935 h 8974"/>
                  <a:gd name="T32" fmla="*/ 3637 w 10605"/>
                  <a:gd name="T33" fmla="*/ 8769 h 8974"/>
                  <a:gd name="T34" fmla="*/ 3991 w 10605"/>
                  <a:gd name="T35" fmla="*/ 8834 h 8974"/>
                  <a:gd name="T36" fmla="*/ 4387 w 10605"/>
                  <a:gd name="T37" fmla="*/ 8871 h 8974"/>
                  <a:gd name="T38" fmla="*/ 8206 w 10605"/>
                  <a:gd name="T39" fmla="*/ 8025 h 8974"/>
                  <a:gd name="T40" fmla="*/ 10377 w 10605"/>
                  <a:gd name="T41" fmla="*/ 5525 h 8974"/>
                  <a:gd name="T42" fmla="*/ 10036 w 10605"/>
                  <a:gd name="T43" fmla="*/ 3392 h 8974"/>
                  <a:gd name="T44" fmla="*/ 9838 w 10605"/>
                  <a:gd name="T45" fmla="*/ 3174 h 8974"/>
                  <a:gd name="T46" fmla="*/ 9569 w 10605"/>
                  <a:gd name="T47" fmla="*/ 2975 h 8974"/>
                  <a:gd name="T48" fmla="*/ 9067 w 10605"/>
                  <a:gd name="T49" fmla="*/ 4488 h 8974"/>
                  <a:gd name="T50" fmla="*/ 7762 w 10605"/>
                  <a:gd name="T51" fmla="*/ 5147 h 8974"/>
                  <a:gd name="T52" fmla="*/ 7954 w 10605"/>
                  <a:gd name="T53" fmla="*/ 4495 h 8974"/>
                  <a:gd name="T54" fmla="*/ 8094 w 10605"/>
                  <a:gd name="T55" fmla="*/ 3760 h 8974"/>
                  <a:gd name="T56" fmla="*/ 6510 w 10605"/>
                  <a:gd name="T57" fmla="*/ 225 h 8974"/>
                  <a:gd name="T58" fmla="*/ 4086 w 10605"/>
                  <a:gd name="T59" fmla="*/ 1200 h 8974"/>
                  <a:gd name="T60" fmla="*/ 2831 w 10605"/>
                  <a:gd name="T61" fmla="*/ 1363 h 8974"/>
                  <a:gd name="T62" fmla="*/ 2529 w 10605"/>
                  <a:gd name="T63" fmla="*/ 91 h 8974"/>
                  <a:gd name="T64" fmla="*/ 1899 w 10605"/>
                  <a:gd name="T65" fmla="*/ 735 h 8974"/>
                  <a:gd name="T66" fmla="*/ 4122 w 10605"/>
                  <a:gd name="T67" fmla="*/ 1483 h 8974"/>
                  <a:gd name="T68" fmla="*/ 5547 w 10605"/>
                  <a:gd name="T69" fmla="*/ 2795 h 8974"/>
                  <a:gd name="T70" fmla="*/ 5512 w 10605"/>
                  <a:gd name="T71" fmla="*/ 2828 h 8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05" h="8974">
                    <a:moveTo>
                      <a:pt x="5512" y="2828"/>
                    </a:moveTo>
                    <a:cubicBezTo>
                      <a:pt x="5399" y="3081"/>
                      <a:pt x="4958" y="3453"/>
                      <a:pt x="4699" y="3616"/>
                    </a:cubicBezTo>
                    <a:cubicBezTo>
                      <a:pt x="4374" y="3820"/>
                      <a:pt x="4004" y="3978"/>
                      <a:pt x="3551" y="4054"/>
                    </a:cubicBezTo>
                    <a:cubicBezTo>
                      <a:pt x="3146" y="4121"/>
                      <a:pt x="2484" y="4099"/>
                      <a:pt x="2270" y="3836"/>
                    </a:cubicBezTo>
                    <a:cubicBezTo>
                      <a:pt x="1983" y="3483"/>
                      <a:pt x="2735" y="3235"/>
                      <a:pt x="2981" y="3124"/>
                    </a:cubicBezTo>
                    <a:cubicBezTo>
                      <a:pt x="2708" y="2985"/>
                      <a:pt x="1973" y="2901"/>
                      <a:pt x="1659" y="2926"/>
                    </a:cubicBezTo>
                    <a:cubicBezTo>
                      <a:pt x="1525" y="2936"/>
                      <a:pt x="1371" y="2964"/>
                      <a:pt x="1187" y="3027"/>
                    </a:cubicBezTo>
                    <a:cubicBezTo>
                      <a:pt x="316" y="3327"/>
                      <a:pt x="0" y="4278"/>
                      <a:pt x="166" y="5149"/>
                    </a:cubicBezTo>
                    <a:cubicBezTo>
                      <a:pt x="195" y="5305"/>
                      <a:pt x="304" y="5558"/>
                      <a:pt x="306" y="5653"/>
                    </a:cubicBezTo>
                    <a:cubicBezTo>
                      <a:pt x="371" y="5708"/>
                      <a:pt x="388" y="5761"/>
                      <a:pt x="436" y="5836"/>
                    </a:cubicBezTo>
                    <a:cubicBezTo>
                      <a:pt x="481" y="5907"/>
                      <a:pt x="511" y="5937"/>
                      <a:pt x="573" y="5998"/>
                    </a:cubicBezTo>
                    <a:cubicBezTo>
                      <a:pt x="908" y="6331"/>
                      <a:pt x="1288" y="6520"/>
                      <a:pt x="1794" y="6609"/>
                    </a:cubicBezTo>
                    <a:cubicBezTo>
                      <a:pt x="4138" y="7020"/>
                      <a:pt x="6267" y="5109"/>
                      <a:pt x="5459" y="4609"/>
                    </a:cubicBezTo>
                    <a:cubicBezTo>
                      <a:pt x="5138" y="4410"/>
                      <a:pt x="4716" y="4679"/>
                      <a:pt x="4461" y="4756"/>
                    </a:cubicBezTo>
                    <a:cubicBezTo>
                      <a:pt x="4581" y="4517"/>
                      <a:pt x="4926" y="4219"/>
                      <a:pt x="5234" y="4124"/>
                    </a:cubicBezTo>
                    <a:cubicBezTo>
                      <a:pt x="6710" y="3672"/>
                      <a:pt x="8134" y="6203"/>
                      <a:pt x="5659" y="7935"/>
                    </a:cubicBezTo>
                    <a:cubicBezTo>
                      <a:pt x="5260" y="8214"/>
                      <a:pt x="4248" y="8691"/>
                      <a:pt x="3637" y="8769"/>
                    </a:cubicBezTo>
                    <a:cubicBezTo>
                      <a:pt x="3734" y="8819"/>
                      <a:pt x="3876" y="8820"/>
                      <a:pt x="3991" y="8834"/>
                    </a:cubicBezTo>
                    <a:cubicBezTo>
                      <a:pt x="4127" y="8850"/>
                      <a:pt x="4254" y="8857"/>
                      <a:pt x="4387" y="8871"/>
                    </a:cubicBezTo>
                    <a:cubicBezTo>
                      <a:pt x="5692" y="8974"/>
                      <a:pt x="7133" y="8653"/>
                      <a:pt x="8206" y="8025"/>
                    </a:cubicBezTo>
                    <a:cubicBezTo>
                      <a:pt x="9134" y="7482"/>
                      <a:pt x="10066" y="6590"/>
                      <a:pt x="10377" y="5525"/>
                    </a:cubicBezTo>
                    <a:cubicBezTo>
                      <a:pt x="10605" y="4742"/>
                      <a:pt x="10537" y="4031"/>
                      <a:pt x="10036" y="3392"/>
                    </a:cubicBezTo>
                    <a:cubicBezTo>
                      <a:pt x="9967" y="3304"/>
                      <a:pt x="9888" y="3254"/>
                      <a:pt x="9838" y="3174"/>
                    </a:cubicBezTo>
                    <a:cubicBezTo>
                      <a:pt x="9749" y="3091"/>
                      <a:pt x="9684" y="3028"/>
                      <a:pt x="9569" y="2975"/>
                    </a:cubicBezTo>
                    <a:cubicBezTo>
                      <a:pt x="9624" y="3698"/>
                      <a:pt x="9385" y="4073"/>
                      <a:pt x="9067" y="4488"/>
                    </a:cubicBezTo>
                    <a:cubicBezTo>
                      <a:pt x="8890" y="4720"/>
                      <a:pt x="8296" y="5234"/>
                      <a:pt x="7762" y="5147"/>
                    </a:cubicBezTo>
                    <a:cubicBezTo>
                      <a:pt x="7773" y="5029"/>
                      <a:pt x="7910" y="4669"/>
                      <a:pt x="7954" y="4495"/>
                    </a:cubicBezTo>
                    <a:cubicBezTo>
                      <a:pt x="8016" y="4252"/>
                      <a:pt x="8061" y="4020"/>
                      <a:pt x="8094" y="3760"/>
                    </a:cubicBezTo>
                    <a:cubicBezTo>
                      <a:pt x="8265" y="2417"/>
                      <a:pt x="7917" y="528"/>
                      <a:pt x="6510" y="225"/>
                    </a:cubicBezTo>
                    <a:cubicBezTo>
                      <a:pt x="5467" y="0"/>
                      <a:pt x="4601" y="773"/>
                      <a:pt x="4086" y="1200"/>
                    </a:cubicBezTo>
                    <a:cubicBezTo>
                      <a:pt x="3780" y="1454"/>
                      <a:pt x="3242" y="1672"/>
                      <a:pt x="2831" y="1363"/>
                    </a:cubicBezTo>
                    <a:cubicBezTo>
                      <a:pt x="2357" y="1006"/>
                      <a:pt x="2440" y="196"/>
                      <a:pt x="2529" y="91"/>
                    </a:cubicBezTo>
                    <a:cubicBezTo>
                      <a:pt x="2355" y="163"/>
                      <a:pt x="2018" y="572"/>
                      <a:pt x="1899" y="735"/>
                    </a:cubicBezTo>
                    <a:cubicBezTo>
                      <a:pt x="884" y="2135"/>
                      <a:pt x="2247" y="2837"/>
                      <a:pt x="4122" y="1483"/>
                    </a:cubicBezTo>
                    <a:cubicBezTo>
                      <a:pt x="5685" y="354"/>
                      <a:pt x="5978" y="2241"/>
                      <a:pt x="5547" y="2795"/>
                    </a:cubicBezTo>
                    <a:cubicBezTo>
                      <a:pt x="5521" y="2829"/>
                      <a:pt x="5527" y="2819"/>
                      <a:pt x="5512" y="28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6">
                <a:extLst>
                  <a:ext uri="{FF2B5EF4-FFF2-40B4-BE49-F238E27FC236}">
                    <a16:creationId xmlns:a16="http://schemas.microsoft.com/office/drawing/2014/main" id="{0C7F0980-BA35-F043-8845-A18B12FF2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65651" y="6257621"/>
                <a:ext cx="2773363" cy="2657475"/>
              </a:xfrm>
              <a:custGeom>
                <a:avLst/>
                <a:gdLst>
                  <a:gd name="T0" fmla="*/ 5459 w 7719"/>
                  <a:gd name="T1" fmla="*/ 3130 h 7397"/>
                  <a:gd name="T2" fmla="*/ 3658 w 7719"/>
                  <a:gd name="T3" fmla="*/ 3816 h 7397"/>
                  <a:gd name="T4" fmla="*/ 3483 w 7719"/>
                  <a:gd name="T5" fmla="*/ 3351 h 7397"/>
                  <a:gd name="T6" fmla="*/ 7292 w 7719"/>
                  <a:gd name="T7" fmla="*/ 1811 h 7397"/>
                  <a:gd name="T8" fmla="*/ 6804 w 7719"/>
                  <a:gd name="T9" fmla="*/ 1132 h 7397"/>
                  <a:gd name="T10" fmla="*/ 2995 w 7719"/>
                  <a:gd name="T11" fmla="*/ 2650 h 7397"/>
                  <a:gd name="T12" fmla="*/ 1724 w 7719"/>
                  <a:gd name="T13" fmla="*/ 3154 h 7397"/>
                  <a:gd name="T14" fmla="*/ 1540 w 7719"/>
                  <a:gd name="T15" fmla="*/ 2670 h 7397"/>
                  <a:gd name="T16" fmla="*/ 2307 w 7719"/>
                  <a:gd name="T17" fmla="*/ 2371 h 7397"/>
                  <a:gd name="T18" fmla="*/ 2439 w 7719"/>
                  <a:gd name="T19" fmla="*/ 185 h 7397"/>
                  <a:gd name="T20" fmla="*/ 2058 w 7719"/>
                  <a:gd name="T21" fmla="*/ 15 h 7397"/>
                  <a:gd name="T22" fmla="*/ 1839 w 7719"/>
                  <a:gd name="T23" fmla="*/ 101 h 7397"/>
                  <a:gd name="T24" fmla="*/ 320 w 7719"/>
                  <a:gd name="T25" fmla="*/ 3361 h 7397"/>
                  <a:gd name="T26" fmla="*/ 68 w 7719"/>
                  <a:gd name="T27" fmla="*/ 3952 h 7397"/>
                  <a:gd name="T28" fmla="*/ 68 w 7719"/>
                  <a:gd name="T29" fmla="*/ 7344 h 7397"/>
                  <a:gd name="T30" fmla="*/ 1949 w 7719"/>
                  <a:gd name="T31" fmla="*/ 7351 h 7397"/>
                  <a:gd name="T32" fmla="*/ 3833 w 7719"/>
                  <a:gd name="T33" fmla="*/ 7351 h 7397"/>
                  <a:gd name="T34" fmla="*/ 4689 w 7719"/>
                  <a:gd name="T35" fmla="*/ 7266 h 7397"/>
                  <a:gd name="T36" fmla="*/ 6011 w 7719"/>
                  <a:gd name="T37" fmla="*/ 6703 h 7397"/>
                  <a:gd name="T38" fmla="*/ 5858 w 7719"/>
                  <a:gd name="T39" fmla="*/ 5972 h 7397"/>
                  <a:gd name="T40" fmla="*/ 4437 w 7719"/>
                  <a:gd name="T41" fmla="*/ 6525 h 7397"/>
                  <a:gd name="T42" fmla="*/ 4254 w 7719"/>
                  <a:gd name="T43" fmla="*/ 6058 h 7397"/>
                  <a:gd name="T44" fmla="*/ 5873 w 7719"/>
                  <a:gd name="T45" fmla="*/ 5396 h 7397"/>
                  <a:gd name="T46" fmla="*/ 5624 w 7719"/>
                  <a:gd name="T47" fmla="*/ 4539 h 7397"/>
                  <a:gd name="T48" fmla="*/ 4241 w 7719"/>
                  <a:gd name="T49" fmla="*/ 5087 h 7397"/>
                  <a:gd name="T50" fmla="*/ 4058 w 7719"/>
                  <a:gd name="T51" fmla="*/ 4611 h 7397"/>
                  <a:gd name="T52" fmla="*/ 5643 w 7719"/>
                  <a:gd name="T53" fmla="*/ 3944 h 7397"/>
                  <a:gd name="T54" fmla="*/ 5459 w 7719"/>
                  <a:gd name="T55" fmla="*/ 3130 h 7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19" h="7397">
                    <a:moveTo>
                      <a:pt x="5459" y="3130"/>
                    </a:moveTo>
                    <a:cubicBezTo>
                      <a:pt x="5197" y="3158"/>
                      <a:pt x="4063" y="3712"/>
                      <a:pt x="3658" y="3816"/>
                    </a:cubicBezTo>
                    <a:lnTo>
                      <a:pt x="3483" y="3351"/>
                    </a:lnTo>
                    <a:cubicBezTo>
                      <a:pt x="3662" y="3212"/>
                      <a:pt x="6893" y="2035"/>
                      <a:pt x="7292" y="1811"/>
                    </a:cubicBezTo>
                    <a:cubicBezTo>
                      <a:pt x="7719" y="1571"/>
                      <a:pt x="7564" y="820"/>
                      <a:pt x="6804" y="1132"/>
                    </a:cubicBezTo>
                    <a:lnTo>
                      <a:pt x="2995" y="2650"/>
                    </a:lnTo>
                    <a:cubicBezTo>
                      <a:pt x="2586" y="2814"/>
                      <a:pt x="2142" y="3013"/>
                      <a:pt x="1724" y="3154"/>
                    </a:cubicBezTo>
                    <a:lnTo>
                      <a:pt x="1540" y="2670"/>
                    </a:lnTo>
                    <a:cubicBezTo>
                      <a:pt x="1666" y="2629"/>
                      <a:pt x="2220" y="2425"/>
                      <a:pt x="2307" y="2371"/>
                    </a:cubicBezTo>
                    <a:cubicBezTo>
                      <a:pt x="2476" y="2265"/>
                      <a:pt x="2769" y="746"/>
                      <a:pt x="2439" y="185"/>
                    </a:cubicBezTo>
                    <a:cubicBezTo>
                      <a:pt x="2352" y="37"/>
                      <a:pt x="2295" y="0"/>
                      <a:pt x="2058" y="15"/>
                    </a:cubicBezTo>
                    <a:lnTo>
                      <a:pt x="1839" y="101"/>
                    </a:lnTo>
                    <a:cubicBezTo>
                      <a:pt x="1824" y="1539"/>
                      <a:pt x="1047" y="2630"/>
                      <a:pt x="320" y="3361"/>
                    </a:cubicBezTo>
                    <a:cubicBezTo>
                      <a:pt x="0" y="3682"/>
                      <a:pt x="68" y="3575"/>
                      <a:pt x="68" y="3952"/>
                    </a:cubicBezTo>
                    <a:lnTo>
                      <a:pt x="68" y="7344"/>
                    </a:lnTo>
                    <a:cubicBezTo>
                      <a:pt x="603" y="7397"/>
                      <a:pt x="1386" y="7350"/>
                      <a:pt x="1949" y="7351"/>
                    </a:cubicBezTo>
                    <a:cubicBezTo>
                      <a:pt x="2577" y="7353"/>
                      <a:pt x="3205" y="7352"/>
                      <a:pt x="3833" y="7351"/>
                    </a:cubicBezTo>
                    <a:cubicBezTo>
                      <a:pt x="4206" y="7351"/>
                      <a:pt x="4367" y="7381"/>
                      <a:pt x="4689" y="7266"/>
                    </a:cubicBezTo>
                    <a:cubicBezTo>
                      <a:pt x="4880" y="7197"/>
                      <a:pt x="5937" y="6817"/>
                      <a:pt x="6011" y="6703"/>
                    </a:cubicBezTo>
                    <a:cubicBezTo>
                      <a:pt x="6167" y="6463"/>
                      <a:pt x="5938" y="6114"/>
                      <a:pt x="5858" y="5972"/>
                    </a:cubicBezTo>
                    <a:lnTo>
                      <a:pt x="4437" y="6525"/>
                    </a:lnTo>
                    <a:lnTo>
                      <a:pt x="4254" y="6058"/>
                    </a:lnTo>
                    <a:lnTo>
                      <a:pt x="5873" y="5396"/>
                    </a:lnTo>
                    <a:cubicBezTo>
                      <a:pt x="5939" y="5074"/>
                      <a:pt x="5772" y="4711"/>
                      <a:pt x="5624" y="4539"/>
                    </a:cubicBezTo>
                    <a:lnTo>
                      <a:pt x="4241" y="5087"/>
                    </a:lnTo>
                    <a:lnTo>
                      <a:pt x="4058" y="4611"/>
                    </a:lnTo>
                    <a:cubicBezTo>
                      <a:pt x="4287" y="4492"/>
                      <a:pt x="5591" y="4034"/>
                      <a:pt x="5643" y="3944"/>
                    </a:cubicBezTo>
                    <a:cubicBezTo>
                      <a:pt x="5792" y="3686"/>
                      <a:pt x="5462" y="3141"/>
                      <a:pt x="5459" y="3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BF7CD4A-240A-BEBE-B9E4-9699D70A5009}"/>
              </a:ext>
            </a:extLst>
          </p:cNvPr>
          <p:cNvSpPr/>
          <p:nvPr/>
        </p:nvSpPr>
        <p:spPr>
          <a:xfrm>
            <a:off x="611238" y="403506"/>
            <a:ext cx="4329709" cy="604527"/>
          </a:xfrm>
          <a:prstGeom prst="roundRect">
            <a:avLst>
              <a:gd name="adj" fmla="val 16946"/>
            </a:avLst>
          </a:prstGeom>
          <a:solidFill>
            <a:srgbClr val="AD2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ОТЯГОЩЕННАЯ НАСЛЕДСТВЕННОСТЬ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F0BA918-308A-4B34-53FE-2C9DA02C78D5}"/>
              </a:ext>
            </a:extLst>
          </p:cNvPr>
          <p:cNvSpPr/>
          <p:nvPr/>
        </p:nvSpPr>
        <p:spPr>
          <a:xfrm rot="5400000">
            <a:off x="7075862" y="3407866"/>
            <a:ext cx="6017512" cy="391592"/>
          </a:xfrm>
          <a:prstGeom prst="roundRect">
            <a:avLst>
              <a:gd name="adj" fmla="val 2398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</a:t>
            </a:r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59624F13-8A23-C23B-5669-B4AC8ABFF673}"/>
              </a:ext>
            </a:extLst>
          </p:cNvPr>
          <p:cNvGrpSpPr/>
          <p:nvPr/>
        </p:nvGrpSpPr>
        <p:grpSpPr>
          <a:xfrm>
            <a:off x="7212882" y="1254902"/>
            <a:ext cx="2484000" cy="468000"/>
            <a:chOff x="7212882" y="1104072"/>
            <a:chExt cx="2484000" cy="468000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69658606-EFF7-8C4E-4D2F-7255985059B8}"/>
                </a:ext>
              </a:extLst>
            </p:cNvPr>
            <p:cNvSpPr/>
            <p:nvPr/>
          </p:nvSpPr>
          <p:spPr>
            <a:xfrm>
              <a:off x="7212882" y="1104072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540000" rtlCol="0" anchor="ctr"/>
            <a:lstStyle/>
            <a:p>
              <a:pPr algn="r">
                <a:tabLst>
                  <a:tab pos="628650" algn="l"/>
                </a:tabLst>
              </a:pP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Цереброваскулярные болезни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D2F74C7-28A1-C358-F9F7-06BD98D3C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7498" y="1131072"/>
              <a:ext cx="375843" cy="413999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24116897-536A-1FC7-D435-DB2A9046B9C4}"/>
              </a:ext>
            </a:extLst>
          </p:cNvPr>
          <p:cNvGrpSpPr/>
          <p:nvPr/>
        </p:nvGrpSpPr>
        <p:grpSpPr>
          <a:xfrm>
            <a:off x="7212882" y="1914903"/>
            <a:ext cx="2484000" cy="468000"/>
            <a:chOff x="7212882" y="1804636"/>
            <a:chExt cx="2484000" cy="468000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C290AAFB-3562-9B85-371D-D75080894C1E}"/>
                </a:ext>
              </a:extLst>
            </p:cNvPr>
            <p:cNvSpPr/>
            <p:nvPr/>
          </p:nvSpPr>
          <p:spPr>
            <a:xfrm>
              <a:off x="7212882" y="1804636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indent="449263"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Сахарный диабет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449468AE-870F-5890-81D9-4CCBE76FF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0686" y="1841115"/>
              <a:ext cx="318255" cy="399367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8F4F7F9-FE21-456C-FDB8-A1F2018FFADA}"/>
              </a:ext>
            </a:extLst>
          </p:cNvPr>
          <p:cNvGrpSpPr/>
          <p:nvPr/>
        </p:nvGrpSpPr>
        <p:grpSpPr>
          <a:xfrm>
            <a:off x="7212882" y="3234905"/>
            <a:ext cx="2484000" cy="468000"/>
            <a:chOff x="7212882" y="3205764"/>
            <a:chExt cx="2484000" cy="468000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37969482-2869-8EEC-6940-BCF5BFFC1BDE}"/>
                </a:ext>
              </a:extLst>
            </p:cNvPr>
            <p:cNvSpPr/>
            <p:nvPr/>
          </p:nvSpPr>
          <p:spPr>
            <a:xfrm>
              <a:off x="7212882" y="3205764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marL="446088"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Онкологические</a:t>
              </a:r>
              <a:b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заболевания</a:t>
              </a:r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748911F9-085F-7C73-85E9-F23002CDA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8732" y="3250764"/>
              <a:ext cx="376405" cy="377999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CD25274-FB26-19A2-DB9A-09ABF8BE0623}"/>
              </a:ext>
            </a:extLst>
          </p:cNvPr>
          <p:cNvGrpSpPr/>
          <p:nvPr/>
        </p:nvGrpSpPr>
        <p:grpSpPr>
          <a:xfrm>
            <a:off x="7212882" y="5358908"/>
            <a:ext cx="2484000" cy="468000"/>
            <a:chOff x="7212882" y="5451456"/>
            <a:chExt cx="2484000" cy="468000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9AD30750-E5D5-F376-FB01-BDF8F3D5F4FE}"/>
                </a:ext>
              </a:extLst>
            </p:cNvPr>
            <p:cNvSpPr/>
            <p:nvPr/>
          </p:nvSpPr>
          <p:spPr>
            <a:xfrm>
              <a:off x="7212882" y="5451456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marL="446088"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Туберкулез</a:t>
              </a: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EF09649D-DADC-3316-50AE-09117C6DF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6320" y="5488105"/>
              <a:ext cx="425034" cy="379051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8595BE9-3B47-112A-E53C-B4F8120FE2B1}"/>
              </a:ext>
            </a:extLst>
          </p:cNvPr>
          <p:cNvGrpSpPr/>
          <p:nvPr/>
        </p:nvGrpSpPr>
        <p:grpSpPr>
          <a:xfrm>
            <a:off x="7212882" y="4554907"/>
            <a:ext cx="2484000" cy="612000"/>
            <a:chOff x="7212882" y="4606892"/>
            <a:chExt cx="2484000" cy="612000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66A69378-A2D1-6F38-423E-340CB3E4815A}"/>
                </a:ext>
              </a:extLst>
            </p:cNvPr>
            <p:cNvSpPr/>
            <p:nvPr/>
          </p:nvSpPr>
          <p:spPr>
            <a:xfrm>
              <a:off x="7212882" y="4606892"/>
              <a:ext cx="2484000" cy="612000"/>
            </a:xfrm>
            <a:prstGeom prst="roundRect">
              <a:avLst>
                <a:gd name="adj" fmla="val 136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Хронический бронхит, эмфизема,</a:t>
              </a:r>
              <a:b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бронхиальная астма</a:t>
              </a:r>
            </a:p>
          </p:txBody>
        </p: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CE908D1-7223-475B-CF87-35E51547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9326" y="4654549"/>
              <a:ext cx="396479" cy="5040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4E1B1ADA-7058-C63E-D5AF-78C9B6BDA1BD}"/>
              </a:ext>
            </a:extLst>
          </p:cNvPr>
          <p:cNvGrpSpPr/>
          <p:nvPr/>
        </p:nvGrpSpPr>
        <p:grpSpPr>
          <a:xfrm>
            <a:off x="7212882" y="3894906"/>
            <a:ext cx="2484000" cy="468000"/>
            <a:chOff x="7212882" y="3906328"/>
            <a:chExt cx="2484000" cy="468000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4D4297BE-4D28-0807-CB78-945699028708}"/>
                </a:ext>
              </a:extLst>
            </p:cNvPr>
            <p:cNvSpPr/>
            <p:nvPr/>
          </p:nvSpPr>
          <p:spPr>
            <a:xfrm>
              <a:off x="7212882" y="3906328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ИБС (стенокардия, инфаркт)</a:t>
              </a:r>
            </a:p>
          </p:txBody>
        </p:sp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47BB0EEA-7389-9C1D-F55F-494551DE7019}"/>
                </a:ext>
              </a:extLst>
            </p:cNvPr>
            <p:cNvPicPr>
              <a:picLocks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6302" y="3990452"/>
              <a:ext cx="360000" cy="321015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E3DD9CB1-BF5E-EED4-8972-C28A18DFDD06}"/>
              </a:ext>
            </a:extLst>
          </p:cNvPr>
          <p:cNvGrpSpPr/>
          <p:nvPr/>
        </p:nvGrpSpPr>
        <p:grpSpPr>
          <a:xfrm>
            <a:off x="7212882" y="594901"/>
            <a:ext cx="2484000" cy="468000"/>
            <a:chOff x="7212882" y="403508"/>
            <a:chExt cx="2484000" cy="468000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4261544-57DE-9AF8-F5A4-F567757B7662}"/>
                </a:ext>
              </a:extLst>
            </p:cNvPr>
            <p:cNvSpPr/>
            <p:nvPr/>
          </p:nvSpPr>
          <p:spPr>
            <a:xfrm>
              <a:off x="7212882" y="403508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Гипертоническая</a:t>
              </a:r>
              <a:b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болезнь</a:t>
              </a: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728AB743-14CF-1CF3-8B12-494D08DA5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5833" y="477330"/>
              <a:ext cx="410759" cy="346360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B4AB055-2C03-BB35-E58D-98ECE8AEC6FA}"/>
              </a:ext>
            </a:extLst>
          </p:cNvPr>
          <p:cNvGrpSpPr/>
          <p:nvPr/>
        </p:nvGrpSpPr>
        <p:grpSpPr>
          <a:xfrm>
            <a:off x="7212882" y="6018912"/>
            <a:ext cx="2484000" cy="612000"/>
            <a:chOff x="7212882" y="6130753"/>
            <a:chExt cx="2484000" cy="612000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F65D4367-98D2-159D-C8AA-E9F136D58870}"/>
                </a:ext>
              </a:extLst>
            </p:cNvPr>
            <p:cNvSpPr/>
            <p:nvPr/>
          </p:nvSpPr>
          <p:spPr>
            <a:xfrm>
              <a:off x="7212882" y="6130753"/>
              <a:ext cx="2484000" cy="612000"/>
            </a:xfrm>
            <a:prstGeom prst="roundRect">
              <a:avLst>
                <a:gd name="adj" fmla="val 1608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Заболевание желудка (гастрит, язвенная болезнь)</a:t>
              </a:r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809EF4BB-C0EB-4A73-6FA3-36BCB625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35811">
              <a:off x="9226911" y="6175973"/>
              <a:ext cx="438195" cy="510362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E89A9978-BD6C-CD2F-48C8-704ACDCC4E98}"/>
              </a:ext>
            </a:extLst>
          </p:cNvPr>
          <p:cNvGrpSpPr/>
          <p:nvPr/>
        </p:nvGrpSpPr>
        <p:grpSpPr>
          <a:xfrm>
            <a:off x="7212882" y="2574904"/>
            <a:ext cx="2484000" cy="468000"/>
            <a:chOff x="7212882" y="2505200"/>
            <a:chExt cx="2484000" cy="468000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C8A64F01-0202-F466-1A83-F3A3A0676A62}"/>
                </a:ext>
              </a:extLst>
            </p:cNvPr>
            <p:cNvSpPr/>
            <p:nvPr/>
          </p:nvSpPr>
          <p:spPr>
            <a:xfrm>
              <a:off x="7212882" y="2505200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Хронические</a:t>
              </a:r>
              <a:b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заболевания почек</a:t>
              </a: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AF82742B-CB23-5DFA-AFFB-831BBA379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9124" y="2573192"/>
              <a:ext cx="402952" cy="346362"/>
            </a:xfrm>
            <a:prstGeom prst="rect">
              <a:avLst/>
            </a:prstGeom>
          </p:spPr>
        </p:pic>
      </p:grp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A99878B-41BB-CAF7-2FF1-13F6D3768B97}"/>
              </a:ext>
            </a:extLst>
          </p:cNvPr>
          <p:cNvSpPr/>
          <p:nvPr/>
        </p:nvSpPr>
        <p:spPr>
          <a:xfrm>
            <a:off x="621866" y="6446943"/>
            <a:ext cx="4329711" cy="391592"/>
          </a:xfrm>
          <a:prstGeom prst="roundRect">
            <a:avLst>
              <a:gd name="adj" fmla="val 239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 РИСКА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BE1F38-4E39-AAE5-7255-3CF232BD591C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846CE7F-451E-6AB6-DD9E-BFB34EB51F79}"/>
              </a:ext>
            </a:extLst>
          </p:cNvPr>
          <p:cNvSpPr>
            <a:spLocks/>
          </p:cNvSpPr>
          <p:nvPr/>
        </p:nvSpPr>
        <p:spPr bwMode="auto">
          <a:xfrm>
            <a:off x="5031442" y="1921139"/>
            <a:ext cx="1590303" cy="3569101"/>
          </a:xfrm>
          <a:custGeom>
            <a:avLst/>
            <a:gdLst>
              <a:gd name="T0" fmla="*/ 0 w 1043"/>
              <a:gd name="T1" fmla="*/ 1177 h 2350"/>
              <a:gd name="T2" fmla="*/ 35 w 1043"/>
              <a:gd name="T3" fmla="*/ 1242 h 2350"/>
              <a:gd name="T4" fmla="*/ 40 w 1043"/>
              <a:gd name="T5" fmla="*/ 1317 h 2350"/>
              <a:gd name="T6" fmla="*/ 58 w 1043"/>
              <a:gd name="T7" fmla="*/ 1314 h 2350"/>
              <a:gd name="T8" fmla="*/ 102 w 1043"/>
              <a:gd name="T9" fmla="*/ 1283 h 2350"/>
              <a:gd name="T10" fmla="*/ 115 w 1043"/>
              <a:gd name="T11" fmla="*/ 1262 h 2350"/>
              <a:gd name="T12" fmla="*/ 126 w 1043"/>
              <a:gd name="T13" fmla="*/ 1312 h 2350"/>
              <a:gd name="T14" fmla="*/ 145 w 1043"/>
              <a:gd name="T15" fmla="*/ 1262 h 2350"/>
              <a:gd name="T16" fmla="*/ 228 w 1043"/>
              <a:gd name="T17" fmla="*/ 1065 h 2350"/>
              <a:gd name="T18" fmla="*/ 319 w 1043"/>
              <a:gd name="T19" fmla="*/ 784 h 2350"/>
              <a:gd name="T20" fmla="*/ 283 w 1043"/>
              <a:gd name="T21" fmla="*/ 1595 h 2350"/>
              <a:gd name="T22" fmla="*/ 293 w 1043"/>
              <a:gd name="T23" fmla="*/ 2215 h 2350"/>
              <a:gd name="T24" fmla="*/ 275 w 1043"/>
              <a:gd name="T25" fmla="*/ 2344 h 2350"/>
              <a:gd name="T26" fmla="*/ 329 w 1043"/>
              <a:gd name="T27" fmla="*/ 2350 h 2350"/>
              <a:gd name="T28" fmla="*/ 380 w 1043"/>
              <a:gd name="T29" fmla="*/ 2249 h 2350"/>
              <a:gd name="T30" fmla="*/ 418 w 1043"/>
              <a:gd name="T31" fmla="*/ 1836 h 2350"/>
              <a:gd name="T32" fmla="*/ 453 w 1043"/>
              <a:gd name="T33" fmla="*/ 1568 h 2350"/>
              <a:gd name="T34" fmla="*/ 490 w 1043"/>
              <a:gd name="T35" fmla="*/ 1300 h 2350"/>
              <a:gd name="T36" fmla="*/ 527 w 1043"/>
              <a:gd name="T37" fmla="*/ 1259 h 2350"/>
              <a:gd name="T38" fmla="*/ 547 w 1043"/>
              <a:gd name="T39" fmla="*/ 1434 h 2350"/>
              <a:gd name="T40" fmla="*/ 593 w 1043"/>
              <a:gd name="T41" fmla="*/ 1691 h 2350"/>
              <a:gd name="T42" fmla="*/ 640 w 1043"/>
              <a:gd name="T43" fmla="*/ 2103 h 2350"/>
              <a:gd name="T44" fmla="*/ 662 w 1043"/>
              <a:gd name="T45" fmla="*/ 2343 h 2350"/>
              <a:gd name="T46" fmla="*/ 694 w 1043"/>
              <a:gd name="T47" fmla="*/ 2350 h 2350"/>
              <a:gd name="T48" fmla="*/ 727 w 1043"/>
              <a:gd name="T49" fmla="*/ 2348 h 2350"/>
              <a:gd name="T50" fmla="*/ 729 w 1043"/>
              <a:gd name="T51" fmla="*/ 2218 h 2350"/>
              <a:gd name="T52" fmla="*/ 745 w 1043"/>
              <a:gd name="T53" fmla="*/ 1702 h 2350"/>
              <a:gd name="T54" fmla="*/ 749 w 1043"/>
              <a:gd name="T55" fmla="*/ 1179 h 2350"/>
              <a:gd name="T56" fmla="*/ 718 w 1043"/>
              <a:gd name="T57" fmla="*/ 859 h 2350"/>
              <a:gd name="T58" fmla="*/ 823 w 1043"/>
              <a:gd name="T59" fmla="*/ 1126 h 2350"/>
              <a:gd name="T60" fmla="*/ 875 w 1043"/>
              <a:gd name="T61" fmla="*/ 1260 h 2350"/>
              <a:gd name="T62" fmla="*/ 907 w 1043"/>
              <a:gd name="T63" fmla="*/ 1321 h 2350"/>
              <a:gd name="T64" fmla="*/ 909 w 1043"/>
              <a:gd name="T65" fmla="*/ 1262 h 2350"/>
              <a:gd name="T66" fmla="*/ 960 w 1043"/>
              <a:gd name="T67" fmla="*/ 1300 h 2350"/>
              <a:gd name="T68" fmla="*/ 956 w 1043"/>
              <a:gd name="T69" fmla="*/ 1160 h 2350"/>
              <a:gd name="T70" fmla="*/ 1021 w 1043"/>
              <a:gd name="T71" fmla="*/ 1173 h 2350"/>
              <a:gd name="T72" fmla="*/ 907 w 1043"/>
              <a:gd name="T73" fmla="*/ 1095 h 2350"/>
              <a:gd name="T74" fmla="*/ 824 w 1043"/>
              <a:gd name="T75" fmla="*/ 796 h 2350"/>
              <a:gd name="T76" fmla="*/ 781 w 1043"/>
              <a:gd name="T77" fmla="*/ 463 h 2350"/>
              <a:gd name="T78" fmla="*/ 586 w 1043"/>
              <a:gd name="T79" fmla="*/ 278 h 2350"/>
              <a:gd name="T80" fmla="*/ 626 w 1043"/>
              <a:gd name="T81" fmla="*/ 174 h 2350"/>
              <a:gd name="T82" fmla="*/ 599 w 1043"/>
              <a:gd name="T83" fmla="*/ 42 h 2350"/>
              <a:gd name="T84" fmla="*/ 521 w 1043"/>
              <a:gd name="T85" fmla="*/ 0 h 2350"/>
              <a:gd name="T86" fmla="*/ 487 w 1043"/>
              <a:gd name="T87" fmla="*/ 4 h 2350"/>
              <a:gd name="T88" fmla="*/ 405 w 1043"/>
              <a:gd name="T89" fmla="*/ 104 h 2350"/>
              <a:gd name="T90" fmla="*/ 434 w 1043"/>
              <a:gd name="T91" fmla="*/ 295 h 2350"/>
              <a:gd name="T92" fmla="*/ 194 w 1043"/>
              <a:gd name="T93" fmla="*/ 803 h 2350"/>
              <a:gd name="T94" fmla="*/ 161 w 1043"/>
              <a:gd name="T95" fmla="*/ 959 h 2350"/>
              <a:gd name="T96" fmla="*/ 74 w 1043"/>
              <a:gd name="T97" fmla="*/ 1108 h 2350"/>
              <a:gd name="T98" fmla="*/ 0 w 1043"/>
              <a:gd name="T99" fmla="*/ 1174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43" h="2350">
                <a:moveTo>
                  <a:pt x="0" y="1174"/>
                </a:moveTo>
                <a:lnTo>
                  <a:pt x="0" y="1177"/>
                </a:lnTo>
                <a:cubicBezTo>
                  <a:pt x="28" y="1189"/>
                  <a:pt x="46" y="1161"/>
                  <a:pt x="65" y="1158"/>
                </a:cubicBezTo>
                <a:cubicBezTo>
                  <a:pt x="67" y="1179"/>
                  <a:pt x="44" y="1223"/>
                  <a:pt x="35" y="1242"/>
                </a:cubicBezTo>
                <a:cubicBezTo>
                  <a:pt x="31" y="1250"/>
                  <a:pt x="19" y="1274"/>
                  <a:pt x="17" y="1283"/>
                </a:cubicBezTo>
                <a:cubicBezTo>
                  <a:pt x="14" y="1299"/>
                  <a:pt x="30" y="1312"/>
                  <a:pt x="40" y="1317"/>
                </a:cubicBezTo>
                <a:lnTo>
                  <a:pt x="60" y="1299"/>
                </a:lnTo>
                <a:cubicBezTo>
                  <a:pt x="60" y="1305"/>
                  <a:pt x="59" y="1309"/>
                  <a:pt x="58" y="1314"/>
                </a:cubicBezTo>
                <a:cubicBezTo>
                  <a:pt x="58" y="1349"/>
                  <a:pt x="85" y="1313"/>
                  <a:pt x="92" y="1302"/>
                </a:cubicBezTo>
                <a:cubicBezTo>
                  <a:pt x="96" y="1295"/>
                  <a:pt x="99" y="1290"/>
                  <a:pt x="102" y="1283"/>
                </a:cubicBezTo>
                <a:cubicBezTo>
                  <a:pt x="104" y="1279"/>
                  <a:pt x="106" y="1275"/>
                  <a:pt x="108" y="1272"/>
                </a:cubicBezTo>
                <a:lnTo>
                  <a:pt x="115" y="1262"/>
                </a:lnTo>
                <a:cubicBezTo>
                  <a:pt x="114" y="1280"/>
                  <a:pt x="107" y="1304"/>
                  <a:pt x="114" y="1321"/>
                </a:cubicBezTo>
                <a:cubicBezTo>
                  <a:pt x="124" y="1320"/>
                  <a:pt x="121" y="1322"/>
                  <a:pt x="126" y="1312"/>
                </a:cubicBezTo>
                <a:cubicBezTo>
                  <a:pt x="129" y="1306"/>
                  <a:pt x="131" y="1300"/>
                  <a:pt x="133" y="1295"/>
                </a:cubicBezTo>
                <a:cubicBezTo>
                  <a:pt x="137" y="1283"/>
                  <a:pt x="140" y="1274"/>
                  <a:pt x="145" y="1262"/>
                </a:cubicBezTo>
                <a:cubicBezTo>
                  <a:pt x="154" y="1240"/>
                  <a:pt x="163" y="1218"/>
                  <a:pt x="172" y="1196"/>
                </a:cubicBezTo>
                <a:cubicBezTo>
                  <a:pt x="202" y="1126"/>
                  <a:pt x="184" y="1152"/>
                  <a:pt x="228" y="1065"/>
                </a:cubicBezTo>
                <a:cubicBezTo>
                  <a:pt x="274" y="974"/>
                  <a:pt x="297" y="899"/>
                  <a:pt x="313" y="802"/>
                </a:cubicBezTo>
                <a:lnTo>
                  <a:pt x="319" y="784"/>
                </a:lnTo>
                <a:cubicBezTo>
                  <a:pt x="350" y="841"/>
                  <a:pt x="284" y="1106"/>
                  <a:pt x="272" y="1176"/>
                </a:cubicBezTo>
                <a:cubicBezTo>
                  <a:pt x="248" y="1313"/>
                  <a:pt x="270" y="1458"/>
                  <a:pt x="283" y="1595"/>
                </a:cubicBezTo>
                <a:cubicBezTo>
                  <a:pt x="289" y="1664"/>
                  <a:pt x="269" y="1730"/>
                  <a:pt x="268" y="1803"/>
                </a:cubicBezTo>
                <a:cubicBezTo>
                  <a:pt x="268" y="1952"/>
                  <a:pt x="316" y="2070"/>
                  <a:pt x="293" y="2215"/>
                </a:cubicBezTo>
                <a:cubicBezTo>
                  <a:pt x="283" y="2277"/>
                  <a:pt x="233" y="2308"/>
                  <a:pt x="255" y="2335"/>
                </a:cubicBezTo>
                <a:cubicBezTo>
                  <a:pt x="259" y="2340"/>
                  <a:pt x="267" y="2343"/>
                  <a:pt x="275" y="2344"/>
                </a:cubicBezTo>
                <a:cubicBezTo>
                  <a:pt x="283" y="2346"/>
                  <a:pt x="291" y="2345"/>
                  <a:pt x="298" y="2350"/>
                </a:cubicBezTo>
                <a:lnTo>
                  <a:pt x="329" y="2350"/>
                </a:lnTo>
                <a:lnTo>
                  <a:pt x="344" y="2346"/>
                </a:lnTo>
                <a:cubicBezTo>
                  <a:pt x="387" y="2340"/>
                  <a:pt x="375" y="2325"/>
                  <a:pt x="380" y="2249"/>
                </a:cubicBezTo>
                <a:cubicBezTo>
                  <a:pt x="383" y="2204"/>
                  <a:pt x="385" y="2149"/>
                  <a:pt x="380" y="2103"/>
                </a:cubicBezTo>
                <a:cubicBezTo>
                  <a:pt x="372" y="2011"/>
                  <a:pt x="414" y="1927"/>
                  <a:pt x="418" y="1836"/>
                </a:cubicBezTo>
                <a:cubicBezTo>
                  <a:pt x="421" y="1790"/>
                  <a:pt x="414" y="1734"/>
                  <a:pt x="427" y="1693"/>
                </a:cubicBezTo>
                <a:cubicBezTo>
                  <a:pt x="441" y="1651"/>
                  <a:pt x="448" y="1612"/>
                  <a:pt x="453" y="1568"/>
                </a:cubicBezTo>
                <a:cubicBezTo>
                  <a:pt x="459" y="1519"/>
                  <a:pt x="466" y="1482"/>
                  <a:pt x="473" y="1436"/>
                </a:cubicBezTo>
                <a:cubicBezTo>
                  <a:pt x="481" y="1391"/>
                  <a:pt x="485" y="1347"/>
                  <a:pt x="490" y="1300"/>
                </a:cubicBezTo>
                <a:lnTo>
                  <a:pt x="494" y="1259"/>
                </a:lnTo>
                <a:lnTo>
                  <a:pt x="527" y="1259"/>
                </a:lnTo>
                <a:lnTo>
                  <a:pt x="531" y="1300"/>
                </a:lnTo>
                <a:cubicBezTo>
                  <a:pt x="537" y="1345"/>
                  <a:pt x="540" y="1390"/>
                  <a:pt x="547" y="1434"/>
                </a:cubicBezTo>
                <a:cubicBezTo>
                  <a:pt x="557" y="1492"/>
                  <a:pt x="560" y="1502"/>
                  <a:pt x="567" y="1566"/>
                </a:cubicBezTo>
                <a:cubicBezTo>
                  <a:pt x="573" y="1611"/>
                  <a:pt x="580" y="1651"/>
                  <a:pt x="593" y="1691"/>
                </a:cubicBezTo>
                <a:cubicBezTo>
                  <a:pt x="607" y="1734"/>
                  <a:pt x="600" y="1788"/>
                  <a:pt x="603" y="1836"/>
                </a:cubicBezTo>
                <a:cubicBezTo>
                  <a:pt x="608" y="1929"/>
                  <a:pt x="649" y="2012"/>
                  <a:pt x="640" y="2103"/>
                </a:cubicBezTo>
                <a:cubicBezTo>
                  <a:pt x="637" y="2141"/>
                  <a:pt x="639" y="2284"/>
                  <a:pt x="645" y="2323"/>
                </a:cubicBezTo>
                <a:cubicBezTo>
                  <a:pt x="646" y="2335"/>
                  <a:pt x="652" y="2340"/>
                  <a:pt x="662" y="2343"/>
                </a:cubicBezTo>
                <a:cubicBezTo>
                  <a:pt x="672" y="2346"/>
                  <a:pt x="680" y="2345"/>
                  <a:pt x="690" y="2348"/>
                </a:cubicBezTo>
                <a:lnTo>
                  <a:pt x="694" y="2350"/>
                </a:lnTo>
                <a:lnTo>
                  <a:pt x="723" y="2350"/>
                </a:lnTo>
                <a:lnTo>
                  <a:pt x="727" y="2348"/>
                </a:lnTo>
                <a:cubicBezTo>
                  <a:pt x="738" y="2344"/>
                  <a:pt x="793" y="2344"/>
                  <a:pt x="764" y="2294"/>
                </a:cubicBezTo>
                <a:cubicBezTo>
                  <a:pt x="744" y="2260"/>
                  <a:pt x="736" y="2267"/>
                  <a:pt x="729" y="2218"/>
                </a:cubicBezTo>
                <a:cubicBezTo>
                  <a:pt x="717" y="2141"/>
                  <a:pt x="721" y="2088"/>
                  <a:pt x="732" y="2011"/>
                </a:cubicBezTo>
                <a:cubicBezTo>
                  <a:pt x="748" y="1894"/>
                  <a:pt x="762" y="1820"/>
                  <a:pt x="745" y="1702"/>
                </a:cubicBezTo>
                <a:cubicBezTo>
                  <a:pt x="739" y="1661"/>
                  <a:pt x="735" y="1641"/>
                  <a:pt x="738" y="1598"/>
                </a:cubicBezTo>
                <a:cubicBezTo>
                  <a:pt x="749" y="1462"/>
                  <a:pt x="774" y="1313"/>
                  <a:pt x="749" y="1179"/>
                </a:cubicBezTo>
                <a:cubicBezTo>
                  <a:pt x="736" y="1110"/>
                  <a:pt x="672" y="840"/>
                  <a:pt x="702" y="784"/>
                </a:cubicBezTo>
                <a:lnTo>
                  <a:pt x="718" y="859"/>
                </a:lnTo>
                <a:cubicBezTo>
                  <a:pt x="731" y="920"/>
                  <a:pt x="765" y="1009"/>
                  <a:pt x="792" y="1063"/>
                </a:cubicBezTo>
                <a:cubicBezTo>
                  <a:pt x="803" y="1085"/>
                  <a:pt x="813" y="1103"/>
                  <a:pt x="823" y="1126"/>
                </a:cubicBezTo>
                <a:cubicBezTo>
                  <a:pt x="833" y="1148"/>
                  <a:pt x="839" y="1173"/>
                  <a:pt x="848" y="1194"/>
                </a:cubicBezTo>
                <a:cubicBezTo>
                  <a:pt x="857" y="1216"/>
                  <a:pt x="867" y="1238"/>
                  <a:pt x="875" y="1260"/>
                </a:cubicBezTo>
                <a:lnTo>
                  <a:pt x="894" y="1310"/>
                </a:lnTo>
                <a:cubicBezTo>
                  <a:pt x="900" y="1321"/>
                  <a:pt x="898" y="1320"/>
                  <a:pt x="907" y="1321"/>
                </a:cubicBezTo>
                <a:cubicBezTo>
                  <a:pt x="914" y="1302"/>
                  <a:pt x="906" y="1283"/>
                  <a:pt x="907" y="1270"/>
                </a:cubicBezTo>
                <a:lnTo>
                  <a:pt x="909" y="1262"/>
                </a:lnTo>
                <a:cubicBezTo>
                  <a:pt x="916" y="1279"/>
                  <a:pt x="943" y="1336"/>
                  <a:pt x="959" y="1327"/>
                </a:cubicBezTo>
                <a:cubicBezTo>
                  <a:pt x="966" y="1318"/>
                  <a:pt x="962" y="1311"/>
                  <a:pt x="960" y="1300"/>
                </a:cubicBezTo>
                <a:lnTo>
                  <a:pt x="981" y="1317"/>
                </a:lnTo>
                <a:cubicBezTo>
                  <a:pt x="1043" y="1283"/>
                  <a:pt x="955" y="1228"/>
                  <a:pt x="956" y="1160"/>
                </a:cubicBezTo>
                <a:cubicBezTo>
                  <a:pt x="974" y="1160"/>
                  <a:pt x="991" y="1188"/>
                  <a:pt x="1021" y="1177"/>
                </a:cubicBezTo>
                <a:lnTo>
                  <a:pt x="1021" y="1173"/>
                </a:lnTo>
                <a:cubicBezTo>
                  <a:pt x="1013" y="1168"/>
                  <a:pt x="1015" y="1167"/>
                  <a:pt x="1009" y="1161"/>
                </a:cubicBezTo>
                <a:cubicBezTo>
                  <a:pt x="940" y="1086"/>
                  <a:pt x="933" y="1113"/>
                  <a:pt x="907" y="1095"/>
                </a:cubicBezTo>
                <a:cubicBezTo>
                  <a:pt x="885" y="1081"/>
                  <a:pt x="865" y="987"/>
                  <a:pt x="859" y="952"/>
                </a:cubicBezTo>
                <a:cubicBezTo>
                  <a:pt x="846" y="876"/>
                  <a:pt x="855" y="877"/>
                  <a:pt x="824" y="796"/>
                </a:cubicBezTo>
                <a:cubicBezTo>
                  <a:pt x="805" y="748"/>
                  <a:pt x="794" y="699"/>
                  <a:pt x="791" y="638"/>
                </a:cubicBezTo>
                <a:cubicBezTo>
                  <a:pt x="789" y="584"/>
                  <a:pt x="807" y="505"/>
                  <a:pt x="781" y="463"/>
                </a:cubicBezTo>
                <a:cubicBezTo>
                  <a:pt x="755" y="422"/>
                  <a:pt x="710" y="418"/>
                  <a:pt x="659" y="394"/>
                </a:cubicBezTo>
                <a:cubicBezTo>
                  <a:pt x="605" y="368"/>
                  <a:pt x="578" y="356"/>
                  <a:pt x="586" y="278"/>
                </a:cubicBezTo>
                <a:cubicBezTo>
                  <a:pt x="592" y="222"/>
                  <a:pt x="598" y="243"/>
                  <a:pt x="616" y="212"/>
                </a:cubicBezTo>
                <a:cubicBezTo>
                  <a:pt x="622" y="201"/>
                  <a:pt x="625" y="189"/>
                  <a:pt x="626" y="174"/>
                </a:cubicBezTo>
                <a:cubicBezTo>
                  <a:pt x="628" y="148"/>
                  <a:pt x="629" y="153"/>
                  <a:pt x="614" y="144"/>
                </a:cubicBezTo>
                <a:cubicBezTo>
                  <a:pt x="610" y="95"/>
                  <a:pt x="627" y="82"/>
                  <a:pt x="599" y="42"/>
                </a:cubicBezTo>
                <a:cubicBezTo>
                  <a:pt x="578" y="9"/>
                  <a:pt x="553" y="9"/>
                  <a:pt x="530" y="4"/>
                </a:cubicBezTo>
                <a:lnTo>
                  <a:pt x="521" y="0"/>
                </a:lnTo>
                <a:lnTo>
                  <a:pt x="495" y="0"/>
                </a:lnTo>
                <a:lnTo>
                  <a:pt x="487" y="4"/>
                </a:lnTo>
                <a:cubicBezTo>
                  <a:pt x="487" y="4"/>
                  <a:pt x="481" y="5"/>
                  <a:pt x="481" y="5"/>
                </a:cubicBezTo>
                <a:cubicBezTo>
                  <a:pt x="426" y="13"/>
                  <a:pt x="405" y="49"/>
                  <a:pt x="405" y="104"/>
                </a:cubicBezTo>
                <a:cubicBezTo>
                  <a:pt x="406" y="164"/>
                  <a:pt x="411" y="135"/>
                  <a:pt x="392" y="149"/>
                </a:cubicBezTo>
                <a:cubicBezTo>
                  <a:pt x="386" y="233"/>
                  <a:pt x="431" y="198"/>
                  <a:pt x="434" y="295"/>
                </a:cubicBezTo>
                <a:cubicBezTo>
                  <a:pt x="438" y="425"/>
                  <a:pt x="269" y="386"/>
                  <a:pt x="234" y="474"/>
                </a:cubicBezTo>
                <a:cubicBezTo>
                  <a:pt x="204" y="551"/>
                  <a:pt x="263" y="614"/>
                  <a:pt x="194" y="803"/>
                </a:cubicBezTo>
                <a:cubicBezTo>
                  <a:pt x="186" y="827"/>
                  <a:pt x="177" y="851"/>
                  <a:pt x="172" y="877"/>
                </a:cubicBezTo>
                <a:cubicBezTo>
                  <a:pt x="167" y="905"/>
                  <a:pt x="166" y="931"/>
                  <a:pt x="161" y="959"/>
                </a:cubicBezTo>
                <a:cubicBezTo>
                  <a:pt x="155" y="994"/>
                  <a:pt x="138" y="1086"/>
                  <a:pt x="111" y="1097"/>
                </a:cubicBezTo>
                <a:cubicBezTo>
                  <a:pt x="99" y="1102"/>
                  <a:pt x="86" y="1104"/>
                  <a:pt x="74" y="1108"/>
                </a:cubicBezTo>
                <a:cubicBezTo>
                  <a:pt x="59" y="1113"/>
                  <a:pt x="34" y="1139"/>
                  <a:pt x="23" y="1150"/>
                </a:cubicBezTo>
                <a:lnTo>
                  <a:pt x="0" y="11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Прямоугольник: скругленные углы 70">
            <a:extLst>
              <a:ext uri="{FF2B5EF4-FFF2-40B4-BE49-F238E27FC236}">
                <a16:creationId xmlns:a16="http://schemas.microsoft.com/office/drawing/2014/main" id="{C55FF7A8-C017-03FB-BC9D-C2FE92C24413}"/>
              </a:ext>
            </a:extLst>
          </p:cNvPr>
          <p:cNvSpPr/>
          <p:nvPr/>
        </p:nvSpPr>
        <p:spPr>
          <a:xfrm>
            <a:off x="2970267" y="4944908"/>
            <a:ext cx="1905854" cy="648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8163"/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-гликемия</a:t>
            </a:r>
          </a:p>
        </p:txBody>
      </p:sp>
      <p:sp>
        <p:nvSpPr>
          <p:cNvPr id="80" name="Прямоугольник: скругленные углы 69">
            <a:extLst>
              <a:ext uri="{FF2B5EF4-FFF2-40B4-BE49-F238E27FC236}">
                <a16:creationId xmlns:a16="http://schemas.microsoft.com/office/drawing/2014/main" id="{268C5FE1-824C-3417-DACE-803E0DA81BD1}"/>
              </a:ext>
            </a:extLst>
          </p:cNvPr>
          <p:cNvSpPr/>
          <p:nvPr/>
        </p:nvSpPr>
        <p:spPr>
          <a:xfrm>
            <a:off x="621864" y="5671313"/>
            <a:ext cx="2207747" cy="648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Избыточная масса тела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8E348B19-AF6F-40E4-B085-242E55E703B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751" b="80260" l="50283" r="76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81" t="2062" r="20002" b="11051"/>
          <a:stretch/>
        </p:blipFill>
        <p:spPr>
          <a:xfrm>
            <a:off x="660731" y="5625547"/>
            <a:ext cx="371315" cy="6840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FF14A39D-A22B-424B-9031-571C5394C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33" y="5065977"/>
            <a:ext cx="342026" cy="4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46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9C53C9-F231-D705-728B-26B6B9724D44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875" y="375838"/>
            <a:ext cx="10117138" cy="676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Таким образом по результатам краткого консультирования необходимо составить план коррекции факторов риска.</a:t>
            </a:r>
          </a:p>
          <a:p>
            <a:pPr>
              <a:spcBef>
                <a:spcPts val="700"/>
              </a:spcBef>
            </a:pPr>
            <a:r>
              <a:rPr lang="ru-RU" sz="1600" b="1" dirty="0"/>
              <a:t>Так как пациент не мотивирован на отказ от курения и снижение потребления алкоголя,</a:t>
            </a:r>
            <a:br>
              <a:rPr lang="ru-RU" sz="1600" b="1" dirty="0"/>
            </a:br>
            <a:r>
              <a:rPr lang="ru-RU" sz="1600" dirty="0">
                <a:latin typeface="Arial" panose="020B0604020202020204" pitchFamily="34" charset="0"/>
              </a:rPr>
              <a:t>●</a:t>
            </a:r>
            <a:r>
              <a:rPr lang="ru-RU" sz="1600" dirty="0">
                <a:latin typeface="MS Shell Dlg 2" panose="020B0604030504040204" pitchFamily="34" charset="0"/>
              </a:rPr>
              <a:t> </a:t>
            </a:r>
            <a:r>
              <a:rPr lang="ru-RU" sz="1600" dirty="0"/>
              <a:t>по данным факторам риска необходимо выдать пациенту информацию о вредном воздействии данных факторов риска и пользе отказа от потребления табака и потребления алкоголя</a:t>
            </a:r>
          </a:p>
          <a:p>
            <a:pPr>
              <a:spcBef>
                <a:spcPts val="700"/>
              </a:spcBef>
            </a:pPr>
            <a:r>
              <a:rPr lang="ru-RU" sz="1600" b="1" dirty="0"/>
              <a:t>При повышении готовности отказа от курения и потребления алкоголя</a:t>
            </a:r>
            <a:br>
              <a:rPr lang="ru-RU" sz="1600" b="1" dirty="0"/>
            </a:br>
            <a:r>
              <a:rPr lang="ru-RU" sz="1600" dirty="0">
                <a:latin typeface="Arial" panose="020B0604020202020204" pitchFamily="34" charset="0"/>
              </a:rPr>
              <a:t>●</a:t>
            </a:r>
            <a:r>
              <a:rPr lang="ru-RU" sz="1600" dirty="0">
                <a:latin typeface="MS Shell Dlg 2" panose="020B0604030504040204" pitchFamily="34" charset="0"/>
              </a:rPr>
              <a:t> </a:t>
            </a:r>
            <a:r>
              <a:rPr lang="ru-RU" sz="1600" dirty="0"/>
              <a:t>предложить обратиться в КМП/ОМП, ЦЗ.</a:t>
            </a:r>
          </a:p>
          <a:p>
            <a:pPr>
              <a:spcBef>
                <a:spcPts val="700"/>
              </a:spcBef>
            </a:pPr>
            <a:r>
              <a:rPr lang="ru-RU" sz="1600" b="1" dirty="0"/>
              <a:t>Так как у пациента выявлена гипертоническая болезнь, не достигнуты целевые уровни АД, при этом важность контроль АД на достаточном уровне</a:t>
            </a:r>
            <a:br>
              <a:rPr lang="ru-RU" sz="1600" b="1" dirty="0"/>
            </a:br>
            <a:r>
              <a:rPr lang="ru-RU" sz="1600" dirty="0">
                <a:latin typeface="Arial" panose="020B0604020202020204" pitchFamily="34" charset="0"/>
              </a:rPr>
              <a:t>●</a:t>
            </a:r>
            <a:r>
              <a:rPr lang="ru-RU" sz="1600" dirty="0">
                <a:latin typeface="MS Shell Dlg 2" panose="020B0604030504040204" pitchFamily="34" charset="0"/>
              </a:rPr>
              <a:t> </a:t>
            </a:r>
            <a:r>
              <a:rPr lang="ru-RU" sz="1600" dirty="0"/>
              <a:t>необходимо направить пациента для повышения информированности о заболевании,</a:t>
            </a:r>
            <a:br>
              <a:rPr lang="ru-RU" sz="1600" dirty="0"/>
            </a:br>
            <a:r>
              <a:rPr lang="ru-RU" sz="1600" dirty="0"/>
              <a:t>а также повышения мотивации контроль артериального давления в школу здоровья для пациентов с артериальной гипертензией.</a:t>
            </a:r>
          </a:p>
          <a:p>
            <a:endParaRPr lang="ru-RU" sz="1600" dirty="0"/>
          </a:p>
          <a:p>
            <a:r>
              <a:rPr lang="ru-RU" sz="1600" b="1" dirty="0"/>
              <a:t>Учитывая, что у пациента высокая мотивация на снижение веса</a:t>
            </a:r>
            <a:br>
              <a:rPr lang="ru-RU" sz="1600" b="1" dirty="0"/>
            </a:br>
            <a:r>
              <a:rPr lang="ru-RU" sz="1600" dirty="0">
                <a:latin typeface="Arial" panose="020B0604020202020204" pitchFamily="34" charset="0"/>
              </a:rPr>
              <a:t>●</a:t>
            </a:r>
            <a:r>
              <a:rPr lang="ru-RU" sz="1600" dirty="0">
                <a:latin typeface="MS Shell Dlg 2" panose="020B0604030504040204" pitchFamily="34" charset="0"/>
              </a:rPr>
              <a:t> </a:t>
            </a:r>
            <a:r>
              <a:rPr lang="ru-RU" sz="1600" dirty="0"/>
              <a:t>необходимо направить пациента в КМП/ОМП для проведения индивидуального углубленного консультирования при ожирении с разработкой индивидуальной программы снижения веса.</a:t>
            </a:r>
          </a:p>
          <a:p>
            <a:endParaRPr lang="ru-RU" sz="1600" dirty="0"/>
          </a:p>
          <a:p>
            <a:r>
              <a:rPr lang="ru-RU" sz="1600" b="1" dirty="0"/>
              <a:t>Учитывая высокий сердечно-сосудистый риск </a:t>
            </a:r>
            <a:r>
              <a:rPr lang="ru-RU" sz="1600" dirty="0"/>
              <a:t>необходимо провести</a:t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●</a:t>
            </a:r>
            <a:r>
              <a:rPr lang="ru-RU" sz="1600" dirty="0">
                <a:latin typeface="MS Shell Dlg 2" panose="020B0604030504040204" pitchFamily="34" charset="0"/>
              </a:rPr>
              <a:t> </a:t>
            </a:r>
            <a:r>
              <a:rPr lang="ru-RU" sz="1600" dirty="0"/>
              <a:t>в рамках второго этапа диспансеризации – дуплексное сканирование </a:t>
            </a:r>
            <a:r>
              <a:rPr lang="ru-RU" sz="1600" dirty="0" err="1"/>
              <a:t>брахиоцефальных</a:t>
            </a:r>
            <a:r>
              <a:rPr lang="ru-RU" sz="1600" dirty="0"/>
              <a:t> артерий,</a:t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●</a:t>
            </a:r>
            <a:r>
              <a:rPr lang="ru-RU" sz="1600" dirty="0">
                <a:latin typeface="MS Shell Dlg 2" panose="020B0604030504040204" pitchFamily="34" charset="0"/>
              </a:rPr>
              <a:t> </a:t>
            </a:r>
            <a:r>
              <a:rPr lang="ru-RU" sz="1600" dirty="0"/>
              <a:t>вне рамок диспансеризации – исследование на липидный спектр с дальнейшим определением тактики ведения пациента и необходимости назначения </a:t>
            </a:r>
            <a:r>
              <a:rPr lang="ru-RU" sz="1600" dirty="0" err="1"/>
              <a:t>липидснижающей</a:t>
            </a:r>
            <a:r>
              <a:rPr lang="ru-RU" sz="1600" dirty="0"/>
              <a:t> терапии.</a:t>
            </a:r>
          </a:p>
          <a:p>
            <a:endParaRPr lang="ru-RU" sz="1600" dirty="0"/>
          </a:p>
          <a:p>
            <a:r>
              <a:rPr lang="ru-RU" sz="1600" dirty="0"/>
              <a:t>Также в рамках второго этапа диспансеризации пациенту показано по назначению врача-терапевта</a:t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●</a:t>
            </a:r>
            <a:r>
              <a:rPr lang="ru-RU" sz="1600" dirty="0">
                <a:latin typeface="MS Shell Dlg 2" panose="020B0604030504040204" pitchFamily="34" charset="0"/>
              </a:rPr>
              <a:t> </a:t>
            </a:r>
            <a:r>
              <a:rPr lang="ru-RU" sz="1600" dirty="0"/>
              <a:t>проведение спирометрии для уточнения наличия ХОБЛ.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58892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4">
            <a:extLst>
              <a:ext uri="{FF2B5EF4-FFF2-40B4-BE49-F238E27FC236}">
                <a16:creationId xmlns:a16="http://schemas.microsoft.com/office/drawing/2014/main" id="{C66EB358-6570-BC7A-26F9-6E6D40629CC5}"/>
              </a:ext>
            </a:extLst>
          </p:cNvPr>
          <p:cNvSpPr/>
          <p:nvPr/>
        </p:nvSpPr>
        <p:spPr>
          <a:xfrm>
            <a:off x="7368422" y="5574038"/>
            <a:ext cx="3178316" cy="1106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7933C"/>
                </a:solidFill>
              </a:rPr>
              <a:t>г. Киров, ул. Герцена, 49</a:t>
            </a:r>
            <a:endParaRPr lang="ru-RU" sz="1600" spc="-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7933C"/>
                </a:solidFill>
              </a:rPr>
              <a:t>Ip-medprof@medkirov.ru</a:t>
            </a:r>
            <a:endParaRPr lang="ru-RU" sz="1600" spc="-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7933C"/>
                </a:solidFill>
              </a:rPr>
              <a:t>https://vk.com/cmpkirov</a:t>
            </a:r>
            <a:endParaRPr lang="ru-RU" sz="1600" spc="-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7933C"/>
                </a:solidFill>
              </a:rPr>
              <a:t>8(8332) 21-80-26, 38-90-17</a:t>
            </a:r>
            <a:endParaRPr lang="ru-RU" sz="1600" spc="-1" dirty="0"/>
          </a:p>
        </p:txBody>
      </p:sp>
      <p:sp>
        <p:nvSpPr>
          <p:cNvPr id="26" name="TextShape 1">
            <a:extLst>
              <a:ext uri="{FF2B5EF4-FFF2-40B4-BE49-F238E27FC236}">
                <a16:creationId xmlns:a16="http://schemas.microsoft.com/office/drawing/2014/main" id="{421563DA-ED5A-3B81-0F83-AC22F3F461B2}"/>
              </a:ext>
            </a:extLst>
          </p:cNvPr>
          <p:cNvSpPr txBox="1"/>
          <p:nvPr/>
        </p:nvSpPr>
        <p:spPr>
          <a:xfrm>
            <a:off x="0" y="2903154"/>
            <a:ext cx="10693400" cy="150525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auto">
              <a:spcBef>
                <a:spcPts val="1281"/>
              </a:spcBef>
              <a:spcAft>
                <a:spcPts val="0"/>
              </a:spcAft>
              <a:defRPr/>
            </a:pPr>
            <a:r>
              <a:rPr lang="ru-RU" sz="5867" b="1" spc="-1" dirty="0">
                <a:solidFill>
                  <a:srgbClr val="77933C"/>
                </a:solidFill>
                <a:latin typeface="+mn-lt"/>
                <a:cs typeface="+mn-cs"/>
              </a:rPr>
              <a:t>Спасибо за внимание! </a:t>
            </a:r>
            <a:endParaRPr lang="ru-RU" sz="5867" spc="-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54001C-D262-A54F-A772-47F3742CDB64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31455E5-991B-E71C-070F-FF9051DF3170}"/>
              </a:ext>
            </a:extLst>
          </p:cNvPr>
          <p:cNvSpPr txBox="1"/>
          <p:nvPr/>
        </p:nvSpPr>
        <p:spPr>
          <a:xfrm>
            <a:off x="14079322" y="-2463910"/>
            <a:ext cx="1106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сахарный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диабет.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BE1F38-4E39-AAE5-7255-3CF232BD591C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3165" r="5862" b="8439"/>
          <a:stretch/>
        </p:blipFill>
        <p:spPr bwMode="auto">
          <a:xfrm>
            <a:off x="311150" y="563027"/>
            <a:ext cx="4045249" cy="62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5378" b="31118"/>
          <a:stretch/>
        </p:blipFill>
        <p:spPr bwMode="auto">
          <a:xfrm>
            <a:off x="4583576" y="0"/>
            <a:ext cx="4317354" cy="505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0009" y="5112510"/>
            <a:ext cx="3333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Факторы риска: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отягощенная наследственность – инфаркт миокарда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курение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низкая физическая активность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нерациональное 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риск пагубного потребления алкоголя</a:t>
            </a: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150" y="154673"/>
            <a:ext cx="53467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Пациент В. 1973 г.р. (50 лет), мужчина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822346" y="6254982"/>
            <a:ext cx="26733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Хронические заболевания </a:t>
            </a:r>
            <a:r>
              <a:rPr lang="ru-RU" sz="1400" dirty="0">
                <a:solidFill>
                  <a:prstClr val="black"/>
                </a:solidFill>
              </a:rPr>
              <a:t>– Гипертоническая болезнь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АД – 150/90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822346" y="5112510"/>
            <a:ext cx="26733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Холестерин – 6,3 </a:t>
            </a:r>
            <a:r>
              <a:rPr lang="ru-RU" sz="1400" dirty="0" err="1">
                <a:solidFill>
                  <a:prstClr val="black"/>
                </a:solidFill>
              </a:rPr>
              <a:t>ммоль</a:t>
            </a:r>
            <a:r>
              <a:rPr lang="ru-RU" sz="1400" dirty="0">
                <a:solidFill>
                  <a:prstClr val="black"/>
                </a:solidFill>
              </a:rPr>
              <a:t>/л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Сахар крови – 6,0 </a:t>
            </a:r>
            <a:r>
              <a:rPr lang="ru-RU" sz="1400" dirty="0" err="1">
                <a:solidFill>
                  <a:prstClr val="black"/>
                </a:solidFill>
              </a:rPr>
              <a:t>ммоль</a:t>
            </a:r>
            <a:r>
              <a:rPr lang="ru-RU" sz="1400" dirty="0">
                <a:solidFill>
                  <a:prstClr val="black"/>
                </a:solidFill>
              </a:rPr>
              <a:t>/л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822346" y="5712674"/>
            <a:ext cx="2785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Рост – 175 см, Вес – 96 кг, ИМТ – 31,4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6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DF33DBA7-CC7F-76C5-65DC-376723C8FE59}"/>
              </a:ext>
            </a:extLst>
          </p:cNvPr>
          <p:cNvSpPr/>
          <p:nvPr/>
        </p:nvSpPr>
        <p:spPr>
          <a:xfrm>
            <a:off x="267957" y="3468905"/>
            <a:ext cx="5859197" cy="3473194"/>
          </a:xfrm>
          <a:prstGeom prst="rightArrow">
            <a:avLst>
              <a:gd name="adj1" fmla="val 78933"/>
              <a:gd name="adj2" fmla="val 21119"/>
            </a:avLst>
          </a:prstGeom>
          <a:solidFill>
            <a:schemeClr val="accent2">
              <a:lumMod val="60000"/>
              <a:lumOff val="40000"/>
              <a:alpha val="58824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02890" y="4886593"/>
            <a:ext cx="2418575" cy="784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E7EF5A5-A3DB-E73F-9E67-407828501315}"/>
              </a:ext>
            </a:extLst>
          </p:cNvPr>
          <p:cNvSpPr/>
          <p:nvPr/>
        </p:nvSpPr>
        <p:spPr>
          <a:xfrm>
            <a:off x="5773479" y="252413"/>
            <a:ext cx="4650046" cy="6757804"/>
          </a:xfrm>
          <a:custGeom>
            <a:avLst/>
            <a:gdLst>
              <a:gd name="connsiteX0" fmla="*/ 0 w 4215256"/>
              <a:gd name="connsiteY0" fmla="*/ 0 h 6757804"/>
              <a:gd name="connsiteX1" fmla="*/ 4215256 w 4215256"/>
              <a:gd name="connsiteY1" fmla="*/ 0 h 6757804"/>
              <a:gd name="connsiteX2" fmla="*/ 4215256 w 4215256"/>
              <a:gd name="connsiteY2" fmla="*/ 6757804 h 6757804"/>
              <a:gd name="connsiteX3" fmla="*/ 0 w 4215256"/>
              <a:gd name="connsiteY3" fmla="*/ 6757804 h 6757804"/>
              <a:gd name="connsiteX4" fmla="*/ 0 w 4215256"/>
              <a:gd name="connsiteY4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  <a:gd name="connsiteX0" fmla="*/ 434790 w 4650046"/>
              <a:gd name="connsiteY0" fmla="*/ 0 h 6757804"/>
              <a:gd name="connsiteX1" fmla="*/ 4650046 w 4650046"/>
              <a:gd name="connsiteY1" fmla="*/ 0 h 6757804"/>
              <a:gd name="connsiteX2" fmla="*/ 4650046 w 4650046"/>
              <a:gd name="connsiteY2" fmla="*/ 6757804 h 6757804"/>
              <a:gd name="connsiteX3" fmla="*/ 434790 w 4650046"/>
              <a:gd name="connsiteY3" fmla="*/ 6757804 h 6757804"/>
              <a:gd name="connsiteX4" fmla="*/ 0 w 4650046"/>
              <a:gd name="connsiteY4" fmla="*/ 3245699 h 6757804"/>
              <a:gd name="connsiteX5" fmla="*/ 434790 w 4650046"/>
              <a:gd name="connsiteY5" fmla="*/ 0 h 675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0046" h="6757804">
                <a:moveTo>
                  <a:pt x="434790" y="0"/>
                </a:moveTo>
                <a:lnTo>
                  <a:pt x="4650046" y="0"/>
                </a:lnTo>
                <a:lnTo>
                  <a:pt x="4650046" y="6757804"/>
                </a:lnTo>
                <a:lnTo>
                  <a:pt x="434790" y="6757804"/>
                </a:lnTo>
                <a:cubicBezTo>
                  <a:pt x="102018" y="5470145"/>
                  <a:pt x="45693" y="4958661"/>
                  <a:pt x="0" y="3245699"/>
                </a:cubicBezTo>
                <a:cubicBezTo>
                  <a:pt x="6707" y="1823557"/>
                  <a:pt x="162269" y="1166960"/>
                  <a:pt x="434790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38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C45CFF3-96AB-73DD-E04D-A7E922D39E55}"/>
              </a:ext>
            </a:extLst>
          </p:cNvPr>
          <p:cNvSpPr/>
          <p:nvPr/>
        </p:nvSpPr>
        <p:spPr>
          <a:xfrm>
            <a:off x="6614471" y="335866"/>
            <a:ext cx="978091" cy="6578287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rgbClr val="AD2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C26C223-8271-180F-C98C-0EC1CC6C074C}"/>
              </a:ext>
            </a:extLst>
          </p:cNvPr>
          <p:cNvSpPr/>
          <p:nvPr/>
        </p:nvSpPr>
        <p:spPr>
          <a:xfrm>
            <a:off x="6987788" y="345311"/>
            <a:ext cx="2049154" cy="6578287"/>
          </a:xfrm>
          <a:prstGeom prst="ellipse">
            <a:avLst/>
          </a:prstGeom>
          <a:solidFill>
            <a:srgbClr val="D99694">
              <a:alpha val="50196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37807AE-107E-B4D3-1236-8250F5E9294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075151" y="3352800"/>
            <a:ext cx="3746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4D87FE3C-B9F1-F3FD-B321-65A135E9FBA8}"/>
              </a:ext>
            </a:extLst>
          </p:cNvPr>
          <p:cNvSpPr/>
          <p:nvPr/>
        </p:nvSpPr>
        <p:spPr>
          <a:xfrm>
            <a:off x="269875" y="433864"/>
            <a:ext cx="5859197" cy="2870118"/>
          </a:xfrm>
          <a:prstGeom prst="rightArrow">
            <a:avLst>
              <a:gd name="adj1" fmla="val 78347"/>
              <a:gd name="adj2" fmla="val 24163"/>
            </a:avLst>
          </a:prstGeom>
          <a:solidFill>
            <a:srgbClr val="FFFF00">
              <a:alpha val="43922"/>
            </a:srgbClr>
          </a:solidFill>
          <a:ln w="38100">
            <a:solidFill>
              <a:srgbClr val="AD2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08490E2-FC1B-986F-9C90-C12A99074EB8}"/>
              </a:ext>
            </a:extLst>
          </p:cNvPr>
          <p:cNvGrpSpPr/>
          <p:nvPr/>
        </p:nvGrpSpPr>
        <p:grpSpPr>
          <a:xfrm>
            <a:off x="611238" y="1171238"/>
            <a:ext cx="1876590" cy="2132744"/>
            <a:chOff x="357728" y="1083558"/>
            <a:chExt cx="1876590" cy="213274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056DD2B0-B9AB-3B56-E1D8-0381E2C6B85C}"/>
                </a:ext>
              </a:extLst>
            </p:cNvPr>
            <p:cNvSpPr/>
            <p:nvPr/>
          </p:nvSpPr>
          <p:spPr>
            <a:xfrm>
              <a:off x="357728" y="1083558"/>
              <a:ext cx="1876590" cy="2132744"/>
            </a:xfrm>
            <a:prstGeom prst="roundRect">
              <a:avLst>
                <a:gd name="adj" fmla="val 7961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>
                <a:spcBef>
                  <a:spcPts val="500"/>
                </a:spcBef>
              </a:pPr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Инфаркт, инсульт </a:t>
              </a:r>
            </a:p>
            <a:p>
              <a:pPr marL="444500">
                <a:spcBef>
                  <a:spcPts val="500"/>
                </a:spcBef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(до 65 лет —</a:t>
              </a:r>
              <a:b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матери</a:t>
              </a:r>
              <a:b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сестер,</a:t>
              </a:r>
            </a:p>
            <a:p>
              <a:pPr marL="444500">
                <a:spcBef>
                  <a:spcPts val="500"/>
                </a:spcBef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55 лет —</a:t>
              </a:r>
              <a:b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отца или братьев)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2992261-D07C-E240-EEEB-D4B604B04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20" y="1242492"/>
              <a:ext cx="385137" cy="510910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CC95627-71E1-DC8D-672F-1F1B1C8B75A4}"/>
              </a:ext>
            </a:extLst>
          </p:cNvPr>
          <p:cNvGrpSpPr/>
          <p:nvPr/>
        </p:nvGrpSpPr>
        <p:grpSpPr>
          <a:xfrm>
            <a:off x="2744947" y="1171238"/>
            <a:ext cx="2196000" cy="576000"/>
            <a:chOff x="2896392" y="1176141"/>
            <a:chExt cx="2196000" cy="576000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F1337645-3C13-C8B5-94FB-C8B9153E1A4D}"/>
                </a:ext>
              </a:extLst>
            </p:cNvPr>
            <p:cNvSpPr/>
            <p:nvPr/>
          </p:nvSpPr>
          <p:spPr>
            <a:xfrm>
              <a:off x="2896392" y="1176141"/>
              <a:ext cx="2196000" cy="57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Злокачественные </a:t>
              </a:r>
              <a:b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новообразования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C38B55C-6400-E2BF-D6C0-4851ABA05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058" y="1232793"/>
              <a:ext cx="388922" cy="420189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DF4107B-8A1C-4D04-5240-0C75DE4683A0}"/>
              </a:ext>
            </a:extLst>
          </p:cNvPr>
          <p:cNvGrpSpPr/>
          <p:nvPr/>
        </p:nvGrpSpPr>
        <p:grpSpPr>
          <a:xfrm>
            <a:off x="2744947" y="1943594"/>
            <a:ext cx="2196000" cy="576000"/>
            <a:chOff x="2848521" y="2153156"/>
            <a:chExt cx="2196000" cy="576000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062DF3F-237B-6F3B-D319-3F6A998B66EE}"/>
                </a:ext>
              </a:extLst>
            </p:cNvPr>
            <p:cNvSpPr/>
            <p:nvPr/>
          </p:nvSpPr>
          <p:spPr>
            <a:xfrm>
              <a:off x="2848521" y="2153156"/>
              <a:ext cx="2196000" cy="57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Болезни</a:t>
              </a:r>
              <a:b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органов дыхания</a:t>
              </a:r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AD8237B-2E8F-ACE3-2995-8BF56DD0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115" y="2212551"/>
              <a:ext cx="470639" cy="42019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C5D2FD7-2637-F086-CFA8-5C697774579E}"/>
              </a:ext>
            </a:extLst>
          </p:cNvPr>
          <p:cNvGrpSpPr/>
          <p:nvPr/>
        </p:nvGrpSpPr>
        <p:grpSpPr>
          <a:xfrm>
            <a:off x="2744947" y="2727982"/>
            <a:ext cx="2196000" cy="576000"/>
            <a:chOff x="421984" y="2784610"/>
            <a:chExt cx="2196000" cy="576000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0A62B9F4-38F3-F5FE-0D0B-D92DC0B8CD87}"/>
                </a:ext>
              </a:extLst>
            </p:cNvPr>
            <p:cNvSpPr/>
            <p:nvPr/>
          </p:nvSpPr>
          <p:spPr>
            <a:xfrm>
              <a:off x="421984" y="2784610"/>
              <a:ext cx="2196000" cy="57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Сахарный диабет</a:t>
              </a: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CB243AB-E56B-8075-5D49-A4CD4187C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32" y="2863720"/>
              <a:ext cx="342026" cy="429197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21C6638-10E9-4FA0-F56B-2CDF856FF935}"/>
              </a:ext>
            </a:extLst>
          </p:cNvPr>
          <p:cNvGrpSpPr/>
          <p:nvPr/>
        </p:nvGrpSpPr>
        <p:grpSpPr>
          <a:xfrm>
            <a:off x="621867" y="3524754"/>
            <a:ext cx="2196000" cy="648000"/>
            <a:chOff x="802625" y="4006744"/>
            <a:chExt cx="2196000" cy="648000"/>
          </a:xfrm>
          <a:solidFill>
            <a:schemeClr val="accent6">
              <a:lumMod val="75000"/>
            </a:schemeClr>
          </a:solidFill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3F8E5F72-9438-85C7-3FAA-650C5EA3FC57}"/>
                </a:ext>
              </a:extLst>
            </p:cNvPr>
            <p:cNvSpPr/>
            <p:nvPr/>
          </p:nvSpPr>
          <p:spPr>
            <a:xfrm>
              <a:off x="802625" y="4006744"/>
              <a:ext cx="2196000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8163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Нерациональное питание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A6D8822-119C-1E4B-2180-81FE2C44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4" y="4119707"/>
              <a:ext cx="448703" cy="432000"/>
            </a:xfrm>
            <a:prstGeom prst="rect">
              <a:avLst/>
            </a:prstGeom>
            <a:grpFill/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A82B0D4-3CBD-43DB-6230-C6B4F911B293}"/>
              </a:ext>
            </a:extLst>
          </p:cNvPr>
          <p:cNvGrpSpPr/>
          <p:nvPr/>
        </p:nvGrpSpPr>
        <p:grpSpPr>
          <a:xfrm>
            <a:off x="2979676" y="5671762"/>
            <a:ext cx="1887036" cy="648000"/>
            <a:chOff x="3245299" y="4012850"/>
            <a:chExt cx="1887036" cy="648000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268C5FE1-824C-3417-DACE-803E0DA81BD1}"/>
                </a:ext>
              </a:extLst>
            </p:cNvPr>
            <p:cNvSpPr/>
            <p:nvPr/>
          </p:nvSpPr>
          <p:spPr>
            <a:xfrm>
              <a:off x="3245299" y="4012850"/>
              <a:ext cx="1887036" cy="648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Ожирение</a:t>
              </a: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94C5FC2-9B17-777B-6B7C-5C1D0EE1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073" y="4071841"/>
              <a:ext cx="282431" cy="510449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D30ED38-A9F7-6657-C37F-7028823EC325}"/>
              </a:ext>
            </a:extLst>
          </p:cNvPr>
          <p:cNvGrpSpPr/>
          <p:nvPr/>
        </p:nvGrpSpPr>
        <p:grpSpPr>
          <a:xfrm>
            <a:off x="2989085" y="4215340"/>
            <a:ext cx="1887036" cy="648000"/>
            <a:chOff x="3245299" y="5724701"/>
            <a:chExt cx="1887036" cy="648000"/>
          </a:xfrm>
          <a:solidFill>
            <a:schemeClr val="accent6">
              <a:lumMod val="75000"/>
            </a:schemeClr>
          </a:solidFill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6566084C-6571-8185-664D-3E57D02ADB35}"/>
                </a:ext>
              </a:extLst>
            </p:cNvPr>
            <p:cNvSpPr/>
            <p:nvPr/>
          </p:nvSpPr>
          <p:spPr>
            <a:xfrm>
              <a:off x="3245299" y="5724701"/>
              <a:ext cx="188703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2925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Избыточное потребление алкоголя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BEB7F92-252C-295F-EED2-231E097A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212" y="5798673"/>
              <a:ext cx="357389" cy="500514"/>
            </a:xfrm>
            <a:prstGeom prst="rect">
              <a:avLst/>
            </a:prstGeom>
            <a:grpFill/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46F02C0-3B6C-B197-7924-7C110465DC3F}"/>
              </a:ext>
            </a:extLst>
          </p:cNvPr>
          <p:cNvGrpSpPr/>
          <p:nvPr/>
        </p:nvGrpSpPr>
        <p:grpSpPr>
          <a:xfrm>
            <a:off x="621867" y="4937917"/>
            <a:ext cx="2196000" cy="648000"/>
            <a:chOff x="802625" y="5724701"/>
            <a:chExt cx="2196000" cy="64800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C55FF7A8-C017-03FB-BC9D-C2FE92C24413}"/>
                </a:ext>
              </a:extLst>
            </p:cNvPr>
            <p:cNvSpPr/>
            <p:nvPr/>
          </p:nvSpPr>
          <p:spPr>
            <a:xfrm>
              <a:off x="802625" y="5724701"/>
              <a:ext cx="2196000" cy="648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8163"/>
              <a:r>
                <a:rPr lang="ru-RU" sz="13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Гипер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-холестеринемия</a:t>
              </a:r>
            </a:p>
          </p:txBody>
        </p:sp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BD4CCE5C-2D73-2CD6-5160-5C18298D8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764">
              <a:off x="862179" y="5832453"/>
              <a:ext cx="542945" cy="43729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7CA7181-DF9F-C727-47E8-F4DF3C828B97}"/>
              </a:ext>
            </a:extLst>
          </p:cNvPr>
          <p:cNvGrpSpPr/>
          <p:nvPr/>
        </p:nvGrpSpPr>
        <p:grpSpPr>
          <a:xfrm>
            <a:off x="621867" y="4238593"/>
            <a:ext cx="2196000" cy="648000"/>
            <a:chOff x="802625" y="4865723"/>
            <a:chExt cx="2196000" cy="648000"/>
          </a:xfrm>
          <a:solidFill>
            <a:schemeClr val="accent6">
              <a:lumMod val="75000"/>
            </a:schemeClr>
          </a:solidFill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D72967F-4A39-11CE-B96A-66CE46422B8E}"/>
                </a:ext>
              </a:extLst>
            </p:cNvPr>
            <p:cNvSpPr/>
            <p:nvPr/>
          </p:nvSpPr>
          <p:spPr>
            <a:xfrm>
              <a:off x="802625" y="4865723"/>
              <a:ext cx="2196000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0113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Низкая физическая активность </a:t>
              </a: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E943C0B6-9018-74C2-7A8C-7BE5BA35C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40" y="5039469"/>
              <a:ext cx="855422" cy="321326"/>
            </a:xfrm>
            <a:prstGeom prst="rect">
              <a:avLst/>
            </a:prstGeom>
            <a:grpFill/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4984ED8-783A-5D5F-47E9-5DD6CBB1B7DB}"/>
              </a:ext>
            </a:extLst>
          </p:cNvPr>
          <p:cNvGrpSpPr/>
          <p:nvPr/>
        </p:nvGrpSpPr>
        <p:grpSpPr>
          <a:xfrm>
            <a:off x="3009308" y="3488384"/>
            <a:ext cx="1887036" cy="648000"/>
            <a:chOff x="3245299" y="4868776"/>
            <a:chExt cx="1887036" cy="648000"/>
          </a:xfrm>
          <a:solidFill>
            <a:schemeClr val="accent6">
              <a:lumMod val="75000"/>
            </a:schemeClr>
          </a:solidFill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1C9113BF-23F1-BBA6-34EB-17EB95CF2552}"/>
                </a:ext>
              </a:extLst>
            </p:cNvPr>
            <p:cNvSpPr/>
            <p:nvPr/>
          </p:nvSpPr>
          <p:spPr>
            <a:xfrm>
              <a:off x="3245299" y="4868776"/>
              <a:ext cx="1887036" cy="64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/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Курение</a:t>
              </a:r>
            </a:p>
          </p:txBody>
        </p: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10DFA1F1-E6C3-2FA1-8FA5-651FA3A2324A}"/>
                </a:ext>
              </a:extLst>
            </p:cNvPr>
            <p:cNvGrpSpPr/>
            <p:nvPr/>
          </p:nvGrpSpPr>
          <p:grpSpPr>
            <a:xfrm>
              <a:off x="3301887" y="4928000"/>
              <a:ext cx="511377" cy="523567"/>
              <a:chOff x="-4965651" y="4173234"/>
              <a:chExt cx="4740275" cy="4741862"/>
            </a:xfrm>
            <a:grpFill/>
          </p:grpSpPr>
          <p:sp>
            <p:nvSpPr>
              <p:cNvPr id="119" name="Freeform 5">
                <a:extLst>
                  <a:ext uri="{FF2B5EF4-FFF2-40B4-BE49-F238E27FC236}">
                    <a16:creationId xmlns:a16="http://schemas.microsoft.com/office/drawing/2014/main" id="{31E702D1-0B72-30D0-875A-49513DA1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35376" y="4173234"/>
                <a:ext cx="3810000" cy="3225800"/>
              </a:xfrm>
              <a:custGeom>
                <a:avLst/>
                <a:gdLst>
                  <a:gd name="T0" fmla="*/ 5512 w 10605"/>
                  <a:gd name="T1" fmla="*/ 2828 h 8974"/>
                  <a:gd name="T2" fmla="*/ 4699 w 10605"/>
                  <a:gd name="T3" fmla="*/ 3616 h 8974"/>
                  <a:gd name="T4" fmla="*/ 3551 w 10605"/>
                  <a:gd name="T5" fmla="*/ 4054 h 8974"/>
                  <a:gd name="T6" fmla="*/ 2270 w 10605"/>
                  <a:gd name="T7" fmla="*/ 3836 h 8974"/>
                  <a:gd name="T8" fmla="*/ 2981 w 10605"/>
                  <a:gd name="T9" fmla="*/ 3124 h 8974"/>
                  <a:gd name="T10" fmla="*/ 1659 w 10605"/>
                  <a:gd name="T11" fmla="*/ 2926 h 8974"/>
                  <a:gd name="T12" fmla="*/ 1187 w 10605"/>
                  <a:gd name="T13" fmla="*/ 3027 h 8974"/>
                  <a:gd name="T14" fmla="*/ 166 w 10605"/>
                  <a:gd name="T15" fmla="*/ 5149 h 8974"/>
                  <a:gd name="T16" fmla="*/ 306 w 10605"/>
                  <a:gd name="T17" fmla="*/ 5653 h 8974"/>
                  <a:gd name="T18" fmla="*/ 436 w 10605"/>
                  <a:gd name="T19" fmla="*/ 5836 h 8974"/>
                  <a:gd name="T20" fmla="*/ 573 w 10605"/>
                  <a:gd name="T21" fmla="*/ 5998 h 8974"/>
                  <a:gd name="T22" fmla="*/ 1794 w 10605"/>
                  <a:gd name="T23" fmla="*/ 6609 h 8974"/>
                  <a:gd name="T24" fmla="*/ 5459 w 10605"/>
                  <a:gd name="T25" fmla="*/ 4609 h 8974"/>
                  <a:gd name="T26" fmla="*/ 4461 w 10605"/>
                  <a:gd name="T27" fmla="*/ 4756 h 8974"/>
                  <a:gd name="T28" fmla="*/ 5234 w 10605"/>
                  <a:gd name="T29" fmla="*/ 4124 h 8974"/>
                  <a:gd name="T30" fmla="*/ 5659 w 10605"/>
                  <a:gd name="T31" fmla="*/ 7935 h 8974"/>
                  <a:gd name="T32" fmla="*/ 3637 w 10605"/>
                  <a:gd name="T33" fmla="*/ 8769 h 8974"/>
                  <a:gd name="T34" fmla="*/ 3991 w 10605"/>
                  <a:gd name="T35" fmla="*/ 8834 h 8974"/>
                  <a:gd name="T36" fmla="*/ 4387 w 10605"/>
                  <a:gd name="T37" fmla="*/ 8871 h 8974"/>
                  <a:gd name="T38" fmla="*/ 8206 w 10605"/>
                  <a:gd name="T39" fmla="*/ 8025 h 8974"/>
                  <a:gd name="T40" fmla="*/ 10377 w 10605"/>
                  <a:gd name="T41" fmla="*/ 5525 h 8974"/>
                  <a:gd name="T42" fmla="*/ 10036 w 10605"/>
                  <a:gd name="T43" fmla="*/ 3392 h 8974"/>
                  <a:gd name="T44" fmla="*/ 9838 w 10605"/>
                  <a:gd name="T45" fmla="*/ 3174 h 8974"/>
                  <a:gd name="T46" fmla="*/ 9569 w 10605"/>
                  <a:gd name="T47" fmla="*/ 2975 h 8974"/>
                  <a:gd name="T48" fmla="*/ 9067 w 10605"/>
                  <a:gd name="T49" fmla="*/ 4488 h 8974"/>
                  <a:gd name="T50" fmla="*/ 7762 w 10605"/>
                  <a:gd name="T51" fmla="*/ 5147 h 8974"/>
                  <a:gd name="T52" fmla="*/ 7954 w 10605"/>
                  <a:gd name="T53" fmla="*/ 4495 h 8974"/>
                  <a:gd name="T54" fmla="*/ 8094 w 10605"/>
                  <a:gd name="T55" fmla="*/ 3760 h 8974"/>
                  <a:gd name="T56" fmla="*/ 6510 w 10605"/>
                  <a:gd name="T57" fmla="*/ 225 h 8974"/>
                  <a:gd name="T58" fmla="*/ 4086 w 10605"/>
                  <a:gd name="T59" fmla="*/ 1200 h 8974"/>
                  <a:gd name="T60" fmla="*/ 2831 w 10605"/>
                  <a:gd name="T61" fmla="*/ 1363 h 8974"/>
                  <a:gd name="T62" fmla="*/ 2529 w 10605"/>
                  <a:gd name="T63" fmla="*/ 91 h 8974"/>
                  <a:gd name="T64" fmla="*/ 1899 w 10605"/>
                  <a:gd name="T65" fmla="*/ 735 h 8974"/>
                  <a:gd name="T66" fmla="*/ 4122 w 10605"/>
                  <a:gd name="T67" fmla="*/ 1483 h 8974"/>
                  <a:gd name="T68" fmla="*/ 5547 w 10605"/>
                  <a:gd name="T69" fmla="*/ 2795 h 8974"/>
                  <a:gd name="T70" fmla="*/ 5512 w 10605"/>
                  <a:gd name="T71" fmla="*/ 2828 h 8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05" h="8974">
                    <a:moveTo>
                      <a:pt x="5512" y="2828"/>
                    </a:moveTo>
                    <a:cubicBezTo>
                      <a:pt x="5399" y="3081"/>
                      <a:pt x="4958" y="3453"/>
                      <a:pt x="4699" y="3616"/>
                    </a:cubicBezTo>
                    <a:cubicBezTo>
                      <a:pt x="4374" y="3820"/>
                      <a:pt x="4004" y="3978"/>
                      <a:pt x="3551" y="4054"/>
                    </a:cubicBezTo>
                    <a:cubicBezTo>
                      <a:pt x="3146" y="4121"/>
                      <a:pt x="2484" y="4099"/>
                      <a:pt x="2270" y="3836"/>
                    </a:cubicBezTo>
                    <a:cubicBezTo>
                      <a:pt x="1983" y="3483"/>
                      <a:pt x="2735" y="3235"/>
                      <a:pt x="2981" y="3124"/>
                    </a:cubicBezTo>
                    <a:cubicBezTo>
                      <a:pt x="2708" y="2985"/>
                      <a:pt x="1973" y="2901"/>
                      <a:pt x="1659" y="2926"/>
                    </a:cubicBezTo>
                    <a:cubicBezTo>
                      <a:pt x="1525" y="2936"/>
                      <a:pt x="1371" y="2964"/>
                      <a:pt x="1187" y="3027"/>
                    </a:cubicBezTo>
                    <a:cubicBezTo>
                      <a:pt x="316" y="3327"/>
                      <a:pt x="0" y="4278"/>
                      <a:pt x="166" y="5149"/>
                    </a:cubicBezTo>
                    <a:cubicBezTo>
                      <a:pt x="195" y="5305"/>
                      <a:pt x="304" y="5558"/>
                      <a:pt x="306" y="5653"/>
                    </a:cubicBezTo>
                    <a:cubicBezTo>
                      <a:pt x="371" y="5708"/>
                      <a:pt x="388" y="5761"/>
                      <a:pt x="436" y="5836"/>
                    </a:cubicBezTo>
                    <a:cubicBezTo>
                      <a:pt x="481" y="5907"/>
                      <a:pt x="511" y="5937"/>
                      <a:pt x="573" y="5998"/>
                    </a:cubicBezTo>
                    <a:cubicBezTo>
                      <a:pt x="908" y="6331"/>
                      <a:pt x="1288" y="6520"/>
                      <a:pt x="1794" y="6609"/>
                    </a:cubicBezTo>
                    <a:cubicBezTo>
                      <a:pt x="4138" y="7020"/>
                      <a:pt x="6267" y="5109"/>
                      <a:pt x="5459" y="4609"/>
                    </a:cubicBezTo>
                    <a:cubicBezTo>
                      <a:pt x="5138" y="4410"/>
                      <a:pt x="4716" y="4679"/>
                      <a:pt x="4461" y="4756"/>
                    </a:cubicBezTo>
                    <a:cubicBezTo>
                      <a:pt x="4581" y="4517"/>
                      <a:pt x="4926" y="4219"/>
                      <a:pt x="5234" y="4124"/>
                    </a:cubicBezTo>
                    <a:cubicBezTo>
                      <a:pt x="6710" y="3672"/>
                      <a:pt x="8134" y="6203"/>
                      <a:pt x="5659" y="7935"/>
                    </a:cubicBezTo>
                    <a:cubicBezTo>
                      <a:pt x="5260" y="8214"/>
                      <a:pt x="4248" y="8691"/>
                      <a:pt x="3637" y="8769"/>
                    </a:cubicBezTo>
                    <a:cubicBezTo>
                      <a:pt x="3734" y="8819"/>
                      <a:pt x="3876" y="8820"/>
                      <a:pt x="3991" y="8834"/>
                    </a:cubicBezTo>
                    <a:cubicBezTo>
                      <a:pt x="4127" y="8850"/>
                      <a:pt x="4254" y="8857"/>
                      <a:pt x="4387" y="8871"/>
                    </a:cubicBezTo>
                    <a:cubicBezTo>
                      <a:pt x="5692" y="8974"/>
                      <a:pt x="7133" y="8653"/>
                      <a:pt x="8206" y="8025"/>
                    </a:cubicBezTo>
                    <a:cubicBezTo>
                      <a:pt x="9134" y="7482"/>
                      <a:pt x="10066" y="6590"/>
                      <a:pt x="10377" y="5525"/>
                    </a:cubicBezTo>
                    <a:cubicBezTo>
                      <a:pt x="10605" y="4742"/>
                      <a:pt x="10537" y="4031"/>
                      <a:pt x="10036" y="3392"/>
                    </a:cubicBezTo>
                    <a:cubicBezTo>
                      <a:pt x="9967" y="3304"/>
                      <a:pt x="9888" y="3254"/>
                      <a:pt x="9838" y="3174"/>
                    </a:cubicBezTo>
                    <a:cubicBezTo>
                      <a:pt x="9749" y="3091"/>
                      <a:pt x="9684" y="3028"/>
                      <a:pt x="9569" y="2975"/>
                    </a:cubicBezTo>
                    <a:cubicBezTo>
                      <a:pt x="9624" y="3698"/>
                      <a:pt x="9385" y="4073"/>
                      <a:pt x="9067" y="4488"/>
                    </a:cubicBezTo>
                    <a:cubicBezTo>
                      <a:pt x="8890" y="4720"/>
                      <a:pt x="8296" y="5234"/>
                      <a:pt x="7762" y="5147"/>
                    </a:cubicBezTo>
                    <a:cubicBezTo>
                      <a:pt x="7773" y="5029"/>
                      <a:pt x="7910" y="4669"/>
                      <a:pt x="7954" y="4495"/>
                    </a:cubicBezTo>
                    <a:cubicBezTo>
                      <a:pt x="8016" y="4252"/>
                      <a:pt x="8061" y="4020"/>
                      <a:pt x="8094" y="3760"/>
                    </a:cubicBezTo>
                    <a:cubicBezTo>
                      <a:pt x="8265" y="2417"/>
                      <a:pt x="7917" y="528"/>
                      <a:pt x="6510" y="225"/>
                    </a:cubicBezTo>
                    <a:cubicBezTo>
                      <a:pt x="5467" y="0"/>
                      <a:pt x="4601" y="773"/>
                      <a:pt x="4086" y="1200"/>
                    </a:cubicBezTo>
                    <a:cubicBezTo>
                      <a:pt x="3780" y="1454"/>
                      <a:pt x="3242" y="1672"/>
                      <a:pt x="2831" y="1363"/>
                    </a:cubicBezTo>
                    <a:cubicBezTo>
                      <a:pt x="2357" y="1006"/>
                      <a:pt x="2440" y="196"/>
                      <a:pt x="2529" y="91"/>
                    </a:cubicBezTo>
                    <a:cubicBezTo>
                      <a:pt x="2355" y="163"/>
                      <a:pt x="2018" y="572"/>
                      <a:pt x="1899" y="735"/>
                    </a:cubicBezTo>
                    <a:cubicBezTo>
                      <a:pt x="884" y="2135"/>
                      <a:pt x="2247" y="2837"/>
                      <a:pt x="4122" y="1483"/>
                    </a:cubicBezTo>
                    <a:cubicBezTo>
                      <a:pt x="5685" y="354"/>
                      <a:pt x="5978" y="2241"/>
                      <a:pt x="5547" y="2795"/>
                    </a:cubicBezTo>
                    <a:cubicBezTo>
                      <a:pt x="5521" y="2829"/>
                      <a:pt x="5527" y="2819"/>
                      <a:pt x="5512" y="28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6">
                <a:extLst>
                  <a:ext uri="{FF2B5EF4-FFF2-40B4-BE49-F238E27FC236}">
                    <a16:creationId xmlns:a16="http://schemas.microsoft.com/office/drawing/2014/main" id="{0C7F0980-BA35-F043-8845-A18B12FF2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65651" y="6257621"/>
                <a:ext cx="2773363" cy="2657475"/>
              </a:xfrm>
              <a:custGeom>
                <a:avLst/>
                <a:gdLst>
                  <a:gd name="T0" fmla="*/ 5459 w 7719"/>
                  <a:gd name="T1" fmla="*/ 3130 h 7397"/>
                  <a:gd name="T2" fmla="*/ 3658 w 7719"/>
                  <a:gd name="T3" fmla="*/ 3816 h 7397"/>
                  <a:gd name="T4" fmla="*/ 3483 w 7719"/>
                  <a:gd name="T5" fmla="*/ 3351 h 7397"/>
                  <a:gd name="T6" fmla="*/ 7292 w 7719"/>
                  <a:gd name="T7" fmla="*/ 1811 h 7397"/>
                  <a:gd name="T8" fmla="*/ 6804 w 7719"/>
                  <a:gd name="T9" fmla="*/ 1132 h 7397"/>
                  <a:gd name="T10" fmla="*/ 2995 w 7719"/>
                  <a:gd name="T11" fmla="*/ 2650 h 7397"/>
                  <a:gd name="T12" fmla="*/ 1724 w 7719"/>
                  <a:gd name="T13" fmla="*/ 3154 h 7397"/>
                  <a:gd name="T14" fmla="*/ 1540 w 7719"/>
                  <a:gd name="T15" fmla="*/ 2670 h 7397"/>
                  <a:gd name="T16" fmla="*/ 2307 w 7719"/>
                  <a:gd name="T17" fmla="*/ 2371 h 7397"/>
                  <a:gd name="T18" fmla="*/ 2439 w 7719"/>
                  <a:gd name="T19" fmla="*/ 185 h 7397"/>
                  <a:gd name="T20" fmla="*/ 2058 w 7719"/>
                  <a:gd name="T21" fmla="*/ 15 h 7397"/>
                  <a:gd name="T22" fmla="*/ 1839 w 7719"/>
                  <a:gd name="T23" fmla="*/ 101 h 7397"/>
                  <a:gd name="T24" fmla="*/ 320 w 7719"/>
                  <a:gd name="T25" fmla="*/ 3361 h 7397"/>
                  <a:gd name="T26" fmla="*/ 68 w 7719"/>
                  <a:gd name="T27" fmla="*/ 3952 h 7397"/>
                  <a:gd name="T28" fmla="*/ 68 w 7719"/>
                  <a:gd name="T29" fmla="*/ 7344 h 7397"/>
                  <a:gd name="T30" fmla="*/ 1949 w 7719"/>
                  <a:gd name="T31" fmla="*/ 7351 h 7397"/>
                  <a:gd name="T32" fmla="*/ 3833 w 7719"/>
                  <a:gd name="T33" fmla="*/ 7351 h 7397"/>
                  <a:gd name="T34" fmla="*/ 4689 w 7719"/>
                  <a:gd name="T35" fmla="*/ 7266 h 7397"/>
                  <a:gd name="T36" fmla="*/ 6011 w 7719"/>
                  <a:gd name="T37" fmla="*/ 6703 h 7397"/>
                  <a:gd name="T38" fmla="*/ 5858 w 7719"/>
                  <a:gd name="T39" fmla="*/ 5972 h 7397"/>
                  <a:gd name="T40" fmla="*/ 4437 w 7719"/>
                  <a:gd name="T41" fmla="*/ 6525 h 7397"/>
                  <a:gd name="T42" fmla="*/ 4254 w 7719"/>
                  <a:gd name="T43" fmla="*/ 6058 h 7397"/>
                  <a:gd name="T44" fmla="*/ 5873 w 7719"/>
                  <a:gd name="T45" fmla="*/ 5396 h 7397"/>
                  <a:gd name="T46" fmla="*/ 5624 w 7719"/>
                  <a:gd name="T47" fmla="*/ 4539 h 7397"/>
                  <a:gd name="T48" fmla="*/ 4241 w 7719"/>
                  <a:gd name="T49" fmla="*/ 5087 h 7397"/>
                  <a:gd name="T50" fmla="*/ 4058 w 7719"/>
                  <a:gd name="T51" fmla="*/ 4611 h 7397"/>
                  <a:gd name="T52" fmla="*/ 5643 w 7719"/>
                  <a:gd name="T53" fmla="*/ 3944 h 7397"/>
                  <a:gd name="T54" fmla="*/ 5459 w 7719"/>
                  <a:gd name="T55" fmla="*/ 3130 h 7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19" h="7397">
                    <a:moveTo>
                      <a:pt x="5459" y="3130"/>
                    </a:moveTo>
                    <a:cubicBezTo>
                      <a:pt x="5197" y="3158"/>
                      <a:pt x="4063" y="3712"/>
                      <a:pt x="3658" y="3816"/>
                    </a:cubicBezTo>
                    <a:lnTo>
                      <a:pt x="3483" y="3351"/>
                    </a:lnTo>
                    <a:cubicBezTo>
                      <a:pt x="3662" y="3212"/>
                      <a:pt x="6893" y="2035"/>
                      <a:pt x="7292" y="1811"/>
                    </a:cubicBezTo>
                    <a:cubicBezTo>
                      <a:pt x="7719" y="1571"/>
                      <a:pt x="7564" y="820"/>
                      <a:pt x="6804" y="1132"/>
                    </a:cubicBezTo>
                    <a:lnTo>
                      <a:pt x="2995" y="2650"/>
                    </a:lnTo>
                    <a:cubicBezTo>
                      <a:pt x="2586" y="2814"/>
                      <a:pt x="2142" y="3013"/>
                      <a:pt x="1724" y="3154"/>
                    </a:cubicBezTo>
                    <a:lnTo>
                      <a:pt x="1540" y="2670"/>
                    </a:lnTo>
                    <a:cubicBezTo>
                      <a:pt x="1666" y="2629"/>
                      <a:pt x="2220" y="2425"/>
                      <a:pt x="2307" y="2371"/>
                    </a:cubicBezTo>
                    <a:cubicBezTo>
                      <a:pt x="2476" y="2265"/>
                      <a:pt x="2769" y="746"/>
                      <a:pt x="2439" y="185"/>
                    </a:cubicBezTo>
                    <a:cubicBezTo>
                      <a:pt x="2352" y="37"/>
                      <a:pt x="2295" y="0"/>
                      <a:pt x="2058" y="15"/>
                    </a:cubicBezTo>
                    <a:lnTo>
                      <a:pt x="1839" y="101"/>
                    </a:lnTo>
                    <a:cubicBezTo>
                      <a:pt x="1824" y="1539"/>
                      <a:pt x="1047" y="2630"/>
                      <a:pt x="320" y="3361"/>
                    </a:cubicBezTo>
                    <a:cubicBezTo>
                      <a:pt x="0" y="3682"/>
                      <a:pt x="68" y="3575"/>
                      <a:pt x="68" y="3952"/>
                    </a:cubicBezTo>
                    <a:lnTo>
                      <a:pt x="68" y="7344"/>
                    </a:lnTo>
                    <a:cubicBezTo>
                      <a:pt x="603" y="7397"/>
                      <a:pt x="1386" y="7350"/>
                      <a:pt x="1949" y="7351"/>
                    </a:cubicBezTo>
                    <a:cubicBezTo>
                      <a:pt x="2577" y="7353"/>
                      <a:pt x="3205" y="7352"/>
                      <a:pt x="3833" y="7351"/>
                    </a:cubicBezTo>
                    <a:cubicBezTo>
                      <a:pt x="4206" y="7351"/>
                      <a:pt x="4367" y="7381"/>
                      <a:pt x="4689" y="7266"/>
                    </a:cubicBezTo>
                    <a:cubicBezTo>
                      <a:pt x="4880" y="7197"/>
                      <a:pt x="5937" y="6817"/>
                      <a:pt x="6011" y="6703"/>
                    </a:cubicBezTo>
                    <a:cubicBezTo>
                      <a:pt x="6167" y="6463"/>
                      <a:pt x="5938" y="6114"/>
                      <a:pt x="5858" y="5972"/>
                    </a:cubicBezTo>
                    <a:lnTo>
                      <a:pt x="4437" y="6525"/>
                    </a:lnTo>
                    <a:lnTo>
                      <a:pt x="4254" y="6058"/>
                    </a:lnTo>
                    <a:lnTo>
                      <a:pt x="5873" y="5396"/>
                    </a:lnTo>
                    <a:cubicBezTo>
                      <a:pt x="5939" y="5074"/>
                      <a:pt x="5772" y="4711"/>
                      <a:pt x="5624" y="4539"/>
                    </a:cubicBezTo>
                    <a:lnTo>
                      <a:pt x="4241" y="5087"/>
                    </a:lnTo>
                    <a:lnTo>
                      <a:pt x="4058" y="4611"/>
                    </a:lnTo>
                    <a:cubicBezTo>
                      <a:pt x="4287" y="4492"/>
                      <a:pt x="5591" y="4034"/>
                      <a:pt x="5643" y="3944"/>
                    </a:cubicBezTo>
                    <a:cubicBezTo>
                      <a:pt x="5792" y="3686"/>
                      <a:pt x="5462" y="3141"/>
                      <a:pt x="5459" y="3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BF7CD4A-240A-BEBE-B9E4-9699D70A5009}"/>
              </a:ext>
            </a:extLst>
          </p:cNvPr>
          <p:cNvSpPr/>
          <p:nvPr/>
        </p:nvSpPr>
        <p:spPr>
          <a:xfrm>
            <a:off x="611238" y="403506"/>
            <a:ext cx="4329709" cy="604527"/>
          </a:xfrm>
          <a:prstGeom prst="roundRect">
            <a:avLst>
              <a:gd name="adj" fmla="val 16946"/>
            </a:avLst>
          </a:prstGeom>
          <a:solidFill>
            <a:srgbClr val="AD2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ОТЯГОЩЕННАЯ НАСЛЕДСТВЕННОСТЬ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F0BA918-308A-4B34-53FE-2C9DA02C78D5}"/>
              </a:ext>
            </a:extLst>
          </p:cNvPr>
          <p:cNvSpPr/>
          <p:nvPr/>
        </p:nvSpPr>
        <p:spPr>
          <a:xfrm rot="5400000">
            <a:off x="7075862" y="3407866"/>
            <a:ext cx="6017512" cy="391592"/>
          </a:xfrm>
          <a:prstGeom prst="roundRect">
            <a:avLst>
              <a:gd name="adj" fmla="val 2398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</a:t>
            </a:r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59624F13-8A23-C23B-5669-B4AC8ABFF673}"/>
              </a:ext>
            </a:extLst>
          </p:cNvPr>
          <p:cNvGrpSpPr/>
          <p:nvPr/>
        </p:nvGrpSpPr>
        <p:grpSpPr>
          <a:xfrm>
            <a:off x="7212882" y="1254902"/>
            <a:ext cx="2484000" cy="468000"/>
            <a:chOff x="7212882" y="1104072"/>
            <a:chExt cx="2484000" cy="468000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69658606-EFF7-8C4E-4D2F-7255985059B8}"/>
                </a:ext>
              </a:extLst>
            </p:cNvPr>
            <p:cNvSpPr/>
            <p:nvPr/>
          </p:nvSpPr>
          <p:spPr>
            <a:xfrm>
              <a:off x="7212882" y="1104072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540000" rtlCol="0" anchor="ctr"/>
            <a:lstStyle/>
            <a:p>
              <a:pPr algn="r">
                <a:tabLst>
                  <a:tab pos="628650" algn="l"/>
                </a:tabLst>
              </a:pP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Цереброваскулярные болезни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D2F74C7-28A1-C358-F9F7-06BD98D3C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7498" y="1131072"/>
              <a:ext cx="375843" cy="413999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24116897-536A-1FC7-D435-DB2A9046B9C4}"/>
              </a:ext>
            </a:extLst>
          </p:cNvPr>
          <p:cNvGrpSpPr/>
          <p:nvPr/>
        </p:nvGrpSpPr>
        <p:grpSpPr>
          <a:xfrm>
            <a:off x="7212882" y="1914903"/>
            <a:ext cx="2484000" cy="468000"/>
            <a:chOff x="7212882" y="1804636"/>
            <a:chExt cx="2484000" cy="468000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C290AAFB-3562-9B85-371D-D75080894C1E}"/>
                </a:ext>
              </a:extLst>
            </p:cNvPr>
            <p:cNvSpPr/>
            <p:nvPr/>
          </p:nvSpPr>
          <p:spPr>
            <a:xfrm>
              <a:off x="7212882" y="1804636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indent="449263"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Сахарный диабет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449468AE-870F-5890-81D9-4CCBE76FF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0686" y="1841115"/>
              <a:ext cx="318255" cy="399367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8F4F7F9-FE21-456C-FDB8-A1F2018FFADA}"/>
              </a:ext>
            </a:extLst>
          </p:cNvPr>
          <p:cNvGrpSpPr/>
          <p:nvPr/>
        </p:nvGrpSpPr>
        <p:grpSpPr>
          <a:xfrm>
            <a:off x="7212882" y="3234905"/>
            <a:ext cx="2484000" cy="468000"/>
            <a:chOff x="7212882" y="3205764"/>
            <a:chExt cx="2484000" cy="468000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37969482-2869-8EEC-6940-BCF5BFFC1BDE}"/>
                </a:ext>
              </a:extLst>
            </p:cNvPr>
            <p:cNvSpPr/>
            <p:nvPr/>
          </p:nvSpPr>
          <p:spPr>
            <a:xfrm>
              <a:off x="7212882" y="3205764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marL="446088"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Онкологические</a:t>
              </a:r>
              <a:b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заболевания</a:t>
              </a:r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748911F9-085F-7C73-85E9-F23002CDA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8732" y="3250764"/>
              <a:ext cx="376405" cy="377999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CD25274-FB26-19A2-DB9A-09ABF8BE0623}"/>
              </a:ext>
            </a:extLst>
          </p:cNvPr>
          <p:cNvGrpSpPr/>
          <p:nvPr/>
        </p:nvGrpSpPr>
        <p:grpSpPr>
          <a:xfrm>
            <a:off x="7212882" y="5358908"/>
            <a:ext cx="2484000" cy="468000"/>
            <a:chOff x="7212882" y="5451456"/>
            <a:chExt cx="2484000" cy="468000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9AD30750-E5D5-F376-FB01-BDF8F3D5F4FE}"/>
                </a:ext>
              </a:extLst>
            </p:cNvPr>
            <p:cNvSpPr/>
            <p:nvPr/>
          </p:nvSpPr>
          <p:spPr>
            <a:xfrm>
              <a:off x="7212882" y="5451456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marL="446088"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Туберкулез</a:t>
              </a: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EF09649D-DADC-3316-50AE-09117C6DF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6320" y="5488105"/>
              <a:ext cx="425034" cy="379051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4E1B1ADA-7058-C63E-D5AF-78C9B6BDA1BD}"/>
              </a:ext>
            </a:extLst>
          </p:cNvPr>
          <p:cNvGrpSpPr/>
          <p:nvPr/>
        </p:nvGrpSpPr>
        <p:grpSpPr>
          <a:xfrm>
            <a:off x="7212882" y="3894906"/>
            <a:ext cx="2484000" cy="468000"/>
            <a:chOff x="7212882" y="3906328"/>
            <a:chExt cx="2484000" cy="468000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4D4297BE-4D28-0807-CB78-945699028708}"/>
                </a:ext>
              </a:extLst>
            </p:cNvPr>
            <p:cNvSpPr/>
            <p:nvPr/>
          </p:nvSpPr>
          <p:spPr>
            <a:xfrm>
              <a:off x="7212882" y="3906328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ИБС (стенокардия, инфаркт)</a:t>
              </a:r>
            </a:p>
          </p:txBody>
        </p:sp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47BB0EEA-7389-9C1D-F55F-494551DE7019}"/>
                </a:ext>
              </a:extLst>
            </p:cNvPr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6302" y="3990452"/>
              <a:ext cx="360000" cy="32101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B4AB055-2C03-BB35-E58D-98ECE8AEC6FA}"/>
              </a:ext>
            </a:extLst>
          </p:cNvPr>
          <p:cNvGrpSpPr/>
          <p:nvPr/>
        </p:nvGrpSpPr>
        <p:grpSpPr>
          <a:xfrm>
            <a:off x="7212882" y="6018912"/>
            <a:ext cx="2484000" cy="612000"/>
            <a:chOff x="7212882" y="6130753"/>
            <a:chExt cx="2484000" cy="612000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F65D4367-98D2-159D-C8AA-E9F136D58870}"/>
                </a:ext>
              </a:extLst>
            </p:cNvPr>
            <p:cNvSpPr/>
            <p:nvPr/>
          </p:nvSpPr>
          <p:spPr>
            <a:xfrm>
              <a:off x="7212882" y="6130753"/>
              <a:ext cx="2484000" cy="612000"/>
            </a:xfrm>
            <a:prstGeom prst="roundRect">
              <a:avLst>
                <a:gd name="adj" fmla="val 1608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Заболевание желудка (гастрит, язвенная болезнь)</a:t>
              </a:r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809EF4BB-C0EB-4A73-6FA3-36BCB625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35811">
              <a:off x="9226911" y="6175973"/>
              <a:ext cx="438195" cy="510362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E89A9978-BD6C-CD2F-48C8-704ACDCC4E98}"/>
              </a:ext>
            </a:extLst>
          </p:cNvPr>
          <p:cNvGrpSpPr/>
          <p:nvPr/>
        </p:nvGrpSpPr>
        <p:grpSpPr>
          <a:xfrm>
            <a:off x="7212882" y="2574904"/>
            <a:ext cx="2484000" cy="468000"/>
            <a:chOff x="7212882" y="2505200"/>
            <a:chExt cx="2484000" cy="468000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C8A64F01-0202-F466-1A83-F3A3A0676A62}"/>
                </a:ext>
              </a:extLst>
            </p:cNvPr>
            <p:cNvSpPr/>
            <p:nvPr/>
          </p:nvSpPr>
          <p:spPr>
            <a:xfrm>
              <a:off x="7212882" y="2505200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Хронические</a:t>
              </a:r>
              <a:b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заболевания почек</a:t>
              </a: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AF82742B-CB23-5DFA-AFFB-831BBA379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9124" y="2573192"/>
              <a:ext cx="402952" cy="346362"/>
            </a:xfrm>
            <a:prstGeom prst="rect">
              <a:avLst/>
            </a:prstGeom>
          </p:spPr>
        </p:pic>
      </p:grp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A99878B-41BB-CAF7-2FF1-13F6D3768B97}"/>
              </a:ext>
            </a:extLst>
          </p:cNvPr>
          <p:cNvSpPr/>
          <p:nvPr/>
        </p:nvSpPr>
        <p:spPr>
          <a:xfrm>
            <a:off x="621866" y="6446943"/>
            <a:ext cx="4329711" cy="391592"/>
          </a:xfrm>
          <a:prstGeom prst="roundRect">
            <a:avLst>
              <a:gd name="adj" fmla="val 239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 РИСКА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BE1F38-4E39-AAE5-7255-3CF232BD591C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846CE7F-451E-6AB6-DD9E-BFB34EB51F79}"/>
              </a:ext>
            </a:extLst>
          </p:cNvPr>
          <p:cNvSpPr>
            <a:spLocks/>
          </p:cNvSpPr>
          <p:nvPr/>
        </p:nvSpPr>
        <p:spPr bwMode="auto">
          <a:xfrm>
            <a:off x="5031442" y="1921139"/>
            <a:ext cx="1590303" cy="3569101"/>
          </a:xfrm>
          <a:custGeom>
            <a:avLst/>
            <a:gdLst>
              <a:gd name="T0" fmla="*/ 0 w 1043"/>
              <a:gd name="T1" fmla="*/ 1177 h 2350"/>
              <a:gd name="T2" fmla="*/ 35 w 1043"/>
              <a:gd name="T3" fmla="*/ 1242 h 2350"/>
              <a:gd name="T4" fmla="*/ 40 w 1043"/>
              <a:gd name="T5" fmla="*/ 1317 h 2350"/>
              <a:gd name="T6" fmla="*/ 58 w 1043"/>
              <a:gd name="T7" fmla="*/ 1314 h 2350"/>
              <a:gd name="T8" fmla="*/ 102 w 1043"/>
              <a:gd name="T9" fmla="*/ 1283 h 2350"/>
              <a:gd name="T10" fmla="*/ 115 w 1043"/>
              <a:gd name="T11" fmla="*/ 1262 h 2350"/>
              <a:gd name="T12" fmla="*/ 126 w 1043"/>
              <a:gd name="T13" fmla="*/ 1312 h 2350"/>
              <a:gd name="T14" fmla="*/ 145 w 1043"/>
              <a:gd name="T15" fmla="*/ 1262 h 2350"/>
              <a:gd name="T16" fmla="*/ 228 w 1043"/>
              <a:gd name="T17" fmla="*/ 1065 h 2350"/>
              <a:gd name="T18" fmla="*/ 319 w 1043"/>
              <a:gd name="T19" fmla="*/ 784 h 2350"/>
              <a:gd name="T20" fmla="*/ 283 w 1043"/>
              <a:gd name="T21" fmla="*/ 1595 h 2350"/>
              <a:gd name="T22" fmla="*/ 293 w 1043"/>
              <a:gd name="T23" fmla="*/ 2215 h 2350"/>
              <a:gd name="T24" fmla="*/ 275 w 1043"/>
              <a:gd name="T25" fmla="*/ 2344 h 2350"/>
              <a:gd name="T26" fmla="*/ 329 w 1043"/>
              <a:gd name="T27" fmla="*/ 2350 h 2350"/>
              <a:gd name="T28" fmla="*/ 380 w 1043"/>
              <a:gd name="T29" fmla="*/ 2249 h 2350"/>
              <a:gd name="T30" fmla="*/ 418 w 1043"/>
              <a:gd name="T31" fmla="*/ 1836 h 2350"/>
              <a:gd name="T32" fmla="*/ 453 w 1043"/>
              <a:gd name="T33" fmla="*/ 1568 h 2350"/>
              <a:gd name="T34" fmla="*/ 490 w 1043"/>
              <a:gd name="T35" fmla="*/ 1300 h 2350"/>
              <a:gd name="T36" fmla="*/ 527 w 1043"/>
              <a:gd name="T37" fmla="*/ 1259 h 2350"/>
              <a:gd name="T38" fmla="*/ 547 w 1043"/>
              <a:gd name="T39" fmla="*/ 1434 h 2350"/>
              <a:gd name="T40" fmla="*/ 593 w 1043"/>
              <a:gd name="T41" fmla="*/ 1691 h 2350"/>
              <a:gd name="T42" fmla="*/ 640 w 1043"/>
              <a:gd name="T43" fmla="*/ 2103 h 2350"/>
              <a:gd name="T44" fmla="*/ 662 w 1043"/>
              <a:gd name="T45" fmla="*/ 2343 h 2350"/>
              <a:gd name="T46" fmla="*/ 694 w 1043"/>
              <a:gd name="T47" fmla="*/ 2350 h 2350"/>
              <a:gd name="T48" fmla="*/ 727 w 1043"/>
              <a:gd name="T49" fmla="*/ 2348 h 2350"/>
              <a:gd name="T50" fmla="*/ 729 w 1043"/>
              <a:gd name="T51" fmla="*/ 2218 h 2350"/>
              <a:gd name="T52" fmla="*/ 745 w 1043"/>
              <a:gd name="T53" fmla="*/ 1702 h 2350"/>
              <a:gd name="T54" fmla="*/ 749 w 1043"/>
              <a:gd name="T55" fmla="*/ 1179 h 2350"/>
              <a:gd name="T56" fmla="*/ 718 w 1043"/>
              <a:gd name="T57" fmla="*/ 859 h 2350"/>
              <a:gd name="T58" fmla="*/ 823 w 1043"/>
              <a:gd name="T59" fmla="*/ 1126 h 2350"/>
              <a:gd name="T60" fmla="*/ 875 w 1043"/>
              <a:gd name="T61" fmla="*/ 1260 h 2350"/>
              <a:gd name="T62" fmla="*/ 907 w 1043"/>
              <a:gd name="T63" fmla="*/ 1321 h 2350"/>
              <a:gd name="T64" fmla="*/ 909 w 1043"/>
              <a:gd name="T65" fmla="*/ 1262 h 2350"/>
              <a:gd name="T66" fmla="*/ 960 w 1043"/>
              <a:gd name="T67" fmla="*/ 1300 h 2350"/>
              <a:gd name="T68" fmla="*/ 956 w 1043"/>
              <a:gd name="T69" fmla="*/ 1160 h 2350"/>
              <a:gd name="T70" fmla="*/ 1021 w 1043"/>
              <a:gd name="T71" fmla="*/ 1173 h 2350"/>
              <a:gd name="T72" fmla="*/ 907 w 1043"/>
              <a:gd name="T73" fmla="*/ 1095 h 2350"/>
              <a:gd name="T74" fmla="*/ 824 w 1043"/>
              <a:gd name="T75" fmla="*/ 796 h 2350"/>
              <a:gd name="T76" fmla="*/ 781 w 1043"/>
              <a:gd name="T77" fmla="*/ 463 h 2350"/>
              <a:gd name="T78" fmla="*/ 586 w 1043"/>
              <a:gd name="T79" fmla="*/ 278 h 2350"/>
              <a:gd name="T80" fmla="*/ 626 w 1043"/>
              <a:gd name="T81" fmla="*/ 174 h 2350"/>
              <a:gd name="T82" fmla="*/ 599 w 1043"/>
              <a:gd name="T83" fmla="*/ 42 h 2350"/>
              <a:gd name="T84" fmla="*/ 521 w 1043"/>
              <a:gd name="T85" fmla="*/ 0 h 2350"/>
              <a:gd name="T86" fmla="*/ 487 w 1043"/>
              <a:gd name="T87" fmla="*/ 4 h 2350"/>
              <a:gd name="T88" fmla="*/ 405 w 1043"/>
              <a:gd name="T89" fmla="*/ 104 h 2350"/>
              <a:gd name="T90" fmla="*/ 434 w 1043"/>
              <a:gd name="T91" fmla="*/ 295 h 2350"/>
              <a:gd name="T92" fmla="*/ 194 w 1043"/>
              <a:gd name="T93" fmla="*/ 803 h 2350"/>
              <a:gd name="T94" fmla="*/ 161 w 1043"/>
              <a:gd name="T95" fmla="*/ 959 h 2350"/>
              <a:gd name="T96" fmla="*/ 74 w 1043"/>
              <a:gd name="T97" fmla="*/ 1108 h 2350"/>
              <a:gd name="T98" fmla="*/ 0 w 1043"/>
              <a:gd name="T99" fmla="*/ 1174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43" h="2350">
                <a:moveTo>
                  <a:pt x="0" y="1174"/>
                </a:moveTo>
                <a:lnTo>
                  <a:pt x="0" y="1177"/>
                </a:lnTo>
                <a:cubicBezTo>
                  <a:pt x="28" y="1189"/>
                  <a:pt x="46" y="1161"/>
                  <a:pt x="65" y="1158"/>
                </a:cubicBezTo>
                <a:cubicBezTo>
                  <a:pt x="67" y="1179"/>
                  <a:pt x="44" y="1223"/>
                  <a:pt x="35" y="1242"/>
                </a:cubicBezTo>
                <a:cubicBezTo>
                  <a:pt x="31" y="1250"/>
                  <a:pt x="19" y="1274"/>
                  <a:pt x="17" y="1283"/>
                </a:cubicBezTo>
                <a:cubicBezTo>
                  <a:pt x="14" y="1299"/>
                  <a:pt x="30" y="1312"/>
                  <a:pt x="40" y="1317"/>
                </a:cubicBezTo>
                <a:lnTo>
                  <a:pt x="60" y="1299"/>
                </a:lnTo>
                <a:cubicBezTo>
                  <a:pt x="60" y="1305"/>
                  <a:pt x="59" y="1309"/>
                  <a:pt x="58" y="1314"/>
                </a:cubicBezTo>
                <a:cubicBezTo>
                  <a:pt x="58" y="1349"/>
                  <a:pt x="85" y="1313"/>
                  <a:pt x="92" y="1302"/>
                </a:cubicBezTo>
                <a:cubicBezTo>
                  <a:pt x="96" y="1295"/>
                  <a:pt x="99" y="1290"/>
                  <a:pt x="102" y="1283"/>
                </a:cubicBezTo>
                <a:cubicBezTo>
                  <a:pt x="104" y="1279"/>
                  <a:pt x="106" y="1275"/>
                  <a:pt x="108" y="1272"/>
                </a:cubicBezTo>
                <a:lnTo>
                  <a:pt x="115" y="1262"/>
                </a:lnTo>
                <a:cubicBezTo>
                  <a:pt x="114" y="1280"/>
                  <a:pt x="107" y="1304"/>
                  <a:pt x="114" y="1321"/>
                </a:cubicBezTo>
                <a:cubicBezTo>
                  <a:pt x="124" y="1320"/>
                  <a:pt x="121" y="1322"/>
                  <a:pt x="126" y="1312"/>
                </a:cubicBezTo>
                <a:cubicBezTo>
                  <a:pt x="129" y="1306"/>
                  <a:pt x="131" y="1300"/>
                  <a:pt x="133" y="1295"/>
                </a:cubicBezTo>
                <a:cubicBezTo>
                  <a:pt x="137" y="1283"/>
                  <a:pt x="140" y="1274"/>
                  <a:pt x="145" y="1262"/>
                </a:cubicBezTo>
                <a:cubicBezTo>
                  <a:pt x="154" y="1240"/>
                  <a:pt x="163" y="1218"/>
                  <a:pt x="172" y="1196"/>
                </a:cubicBezTo>
                <a:cubicBezTo>
                  <a:pt x="202" y="1126"/>
                  <a:pt x="184" y="1152"/>
                  <a:pt x="228" y="1065"/>
                </a:cubicBezTo>
                <a:cubicBezTo>
                  <a:pt x="274" y="974"/>
                  <a:pt x="297" y="899"/>
                  <a:pt x="313" y="802"/>
                </a:cubicBezTo>
                <a:lnTo>
                  <a:pt x="319" y="784"/>
                </a:lnTo>
                <a:cubicBezTo>
                  <a:pt x="350" y="841"/>
                  <a:pt x="284" y="1106"/>
                  <a:pt x="272" y="1176"/>
                </a:cubicBezTo>
                <a:cubicBezTo>
                  <a:pt x="248" y="1313"/>
                  <a:pt x="270" y="1458"/>
                  <a:pt x="283" y="1595"/>
                </a:cubicBezTo>
                <a:cubicBezTo>
                  <a:pt x="289" y="1664"/>
                  <a:pt x="269" y="1730"/>
                  <a:pt x="268" y="1803"/>
                </a:cubicBezTo>
                <a:cubicBezTo>
                  <a:pt x="268" y="1952"/>
                  <a:pt x="316" y="2070"/>
                  <a:pt x="293" y="2215"/>
                </a:cubicBezTo>
                <a:cubicBezTo>
                  <a:pt x="283" y="2277"/>
                  <a:pt x="233" y="2308"/>
                  <a:pt x="255" y="2335"/>
                </a:cubicBezTo>
                <a:cubicBezTo>
                  <a:pt x="259" y="2340"/>
                  <a:pt x="267" y="2343"/>
                  <a:pt x="275" y="2344"/>
                </a:cubicBezTo>
                <a:cubicBezTo>
                  <a:pt x="283" y="2346"/>
                  <a:pt x="291" y="2345"/>
                  <a:pt x="298" y="2350"/>
                </a:cubicBezTo>
                <a:lnTo>
                  <a:pt x="329" y="2350"/>
                </a:lnTo>
                <a:lnTo>
                  <a:pt x="344" y="2346"/>
                </a:lnTo>
                <a:cubicBezTo>
                  <a:pt x="387" y="2340"/>
                  <a:pt x="375" y="2325"/>
                  <a:pt x="380" y="2249"/>
                </a:cubicBezTo>
                <a:cubicBezTo>
                  <a:pt x="383" y="2204"/>
                  <a:pt x="385" y="2149"/>
                  <a:pt x="380" y="2103"/>
                </a:cubicBezTo>
                <a:cubicBezTo>
                  <a:pt x="372" y="2011"/>
                  <a:pt x="414" y="1927"/>
                  <a:pt x="418" y="1836"/>
                </a:cubicBezTo>
                <a:cubicBezTo>
                  <a:pt x="421" y="1790"/>
                  <a:pt x="414" y="1734"/>
                  <a:pt x="427" y="1693"/>
                </a:cubicBezTo>
                <a:cubicBezTo>
                  <a:pt x="441" y="1651"/>
                  <a:pt x="448" y="1612"/>
                  <a:pt x="453" y="1568"/>
                </a:cubicBezTo>
                <a:cubicBezTo>
                  <a:pt x="459" y="1519"/>
                  <a:pt x="466" y="1482"/>
                  <a:pt x="473" y="1436"/>
                </a:cubicBezTo>
                <a:cubicBezTo>
                  <a:pt x="481" y="1391"/>
                  <a:pt x="485" y="1347"/>
                  <a:pt x="490" y="1300"/>
                </a:cubicBezTo>
                <a:lnTo>
                  <a:pt x="494" y="1259"/>
                </a:lnTo>
                <a:lnTo>
                  <a:pt x="527" y="1259"/>
                </a:lnTo>
                <a:lnTo>
                  <a:pt x="531" y="1300"/>
                </a:lnTo>
                <a:cubicBezTo>
                  <a:pt x="537" y="1345"/>
                  <a:pt x="540" y="1390"/>
                  <a:pt x="547" y="1434"/>
                </a:cubicBezTo>
                <a:cubicBezTo>
                  <a:pt x="557" y="1492"/>
                  <a:pt x="560" y="1502"/>
                  <a:pt x="567" y="1566"/>
                </a:cubicBezTo>
                <a:cubicBezTo>
                  <a:pt x="573" y="1611"/>
                  <a:pt x="580" y="1651"/>
                  <a:pt x="593" y="1691"/>
                </a:cubicBezTo>
                <a:cubicBezTo>
                  <a:pt x="607" y="1734"/>
                  <a:pt x="600" y="1788"/>
                  <a:pt x="603" y="1836"/>
                </a:cubicBezTo>
                <a:cubicBezTo>
                  <a:pt x="608" y="1929"/>
                  <a:pt x="649" y="2012"/>
                  <a:pt x="640" y="2103"/>
                </a:cubicBezTo>
                <a:cubicBezTo>
                  <a:pt x="637" y="2141"/>
                  <a:pt x="639" y="2284"/>
                  <a:pt x="645" y="2323"/>
                </a:cubicBezTo>
                <a:cubicBezTo>
                  <a:pt x="646" y="2335"/>
                  <a:pt x="652" y="2340"/>
                  <a:pt x="662" y="2343"/>
                </a:cubicBezTo>
                <a:cubicBezTo>
                  <a:pt x="672" y="2346"/>
                  <a:pt x="680" y="2345"/>
                  <a:pt x="690" y="2348"/>
                </a:cubicBezTo>
                <a:lnTo>
                  <a:pt x="694" y="2350"/>
                </a:lnTo>
                <a:lnTo>
                  <a:pt x="723" y="2350"/>
                </a:lnTo>
                <a:lnTo>
                  <a:pt x="727" y="2348"/>
                </a:lnTo>
                <a:cubicBezTo>
                  <a:pt x="738" y="2344"/>
                  <a:pt x="793" y="2344"/>
                  <a:pt x="764" y="2294"/>
                </a:cubicBezTo>
                <a:cubicBezTo>
                  <a:pt x="744" y="2260"/>
                  <a:pt x="736" y="2267"/>
                  <a:pt x="729" y="2218"/>
                </a:cubicBezTo>
                <a:cubicBezTo>
                  <a:pt x="717" y="2141"/>
                  <a:pt x="721" y="2088"/>
                  <a:pt x="732" y="2011"/>
                </a:cubicBezTo>
                <a:cubicBezTo>
                  <a:pt x="748" y="1894"/>
                  <a:pt x="762" y="1820"/>
                  <a:pt x="745" y="1702"/>
                </a:cubicBezTo>
                <a:cubicBezTo>
                  <a:pt x="739" y="1661"/>
                  <a:pt x="735" y="1641"/>
                  <a:pt x="738" y="1598"/>
                </a:cubicBezTo>
                <a:cubicBezTo>
                  <a:pt x="749" y="1462"/>
                  <a:pt x="774" y="1313"/>
                  <a:pt x="749" y="1179"/>
                </a:cubicBezTo>
                <a:cubicBezTo>
                  <a:pt x="736" y="1110"/>
                  <a:pt x="672" y="840"/>
                  <a:pt x="702" y="784"/>
                </a:cubicBezTo>
                <a:lnTo>
                  <a:pt x="718" y="859"/>
                </a:lnTo>
                <a:cubicBezTo>
                  <a:pt x="731" y="920"/>
                  <a:pt x="765" y="1009"/>
                  <a:pt x="792" y="1063"/>
                </a:cubicBezTo>
                <a:cubicBezTo>
                  <a:pt x="803" y="1085"/>
                  <a:pt x="813" y="1103"/>
                  <a:pt x="823" y="1126"/>
                </a:cubicBezTo>
                <a:cubicBezTo>
                  <a:pt x="833" y="1148"/>
                  <a:pt x="839" y="1173"/>
                  <a:pt x="848" y="1194"/>
                </a:cubicBezTo>
                <a:cubicBezTo>
                  <a:pt x="857" y="1216"/>
                  <a:pt x="867" y="1238"/>
                  <a:pt x="875" y="1260"/>
                </a:cubicBezTo>
                <a:lnTo>
                  <a:pt x="894" y="1310"/>
                </a:lnTo>
                <a:cubicBezTo>
                  <a:pt x="900" y="1321"/>
                  <a:pt x="898" y="1320"/>
                  <a:pt x="907" y="1321"/>
                </a:cubicBezTo>
                <a:cubicBezTo>
                  <a:pt x="914" y="1302"/>
                  <a:pt x="906" y="1283"/>
                  <a:pt x="907" y="1270"/>
                </a:cubicBezTo>
                <a:lnTo>
                  <a:pt x="909" y="1262"/>
                </a:lnTo>
                <a:cubicBezTo>
                  <a:pt x="916" y="1279"/>
                  <a:pt x="943" y="1336"/>
                  <a:pt x="959" y="1327"/>
                </a:cubicBezTo>
                <a:cubicBezTo>
                  <a:pt x="966" y="1318"/>
                  <a:pt x="962" y="1311"/>
                  <a:pt x="960" y="1300"/>
                </a:cubicBezTo>
                <a:lnTo>
                  <a:pt x="981" y="1317"/>
                </a:lnTo>
                <a:cubicBezTo>
                  <a:pt x="1043" y="1283"/>
                  <a:pt x="955" y="1228"/>
                  <a:pt x="956" y="1160"/>
                </a:cubicBezTo>
                <a:cubicBezTo>
                  <a:pt x="974" y="1160"/>
                  <a:pt x="991" y="1188"/>
                  <a:pt x="1021" y="1177"/>
                </a:cubicBezTo>
                <a:lnTo>
                  <a:pt x="1021" y="1173"/>
                </a:lnTo>
                <a:cubicBezTo>
                  <a:pt x="1013" y="1168"/>
                  <a:pt x="1015" y="1167"/>
                  <a:pt x="1009" y="1161"/>
                </a:cubicBezTo>
                <a:cubicBezTo>
                  <a:pt x="940" y="1086"/>
                  <a:pt x="933" y="1113"/>
                  <a:pt x="907" y="1095"/>
                </a:cubicBezTo>
                <a:cubicBezTo>
                  <a:pt x="885" y="1081"/>
                  <a:pt x="865" y="987"/>
                  <a:pt x="859" y="952"/>
                </a:cubicBezTo>
                <a:cubicBezTo>
                  <a:pt x="846" y="876"/>
                  <a:pt x="855" y="877"/>
                  <a:pt x="824" y="796"/>
                </a:cubicBezTo>
                <a:cubicBezTo>
                  <a:pt x="805" y="748"/>
                  <a:pt x="794" y="699"/>
                  <a:pt x="791" y="638"/>
                </a:cubicBezTo>
                <a:cubicBezTo>
                  <a:pt x="789" y="584"/>
                  <a:pt x="807" y="505"/>
                  <a:pt x="781" y="463"/>
                </a:cubicBezTo>
                <a:cubicBezTo>
                  <a:pt x="755" y="422"/>
                  <a:pt x="710" y="418"/>
                  <a:pt x="659" y="394"/>
                </a:cubicBezTo>
                <a:cubicBezTo>
                  <a:pt x="605" y="368"/>
                  <a:pt x="578" y="356"/>
                  <a:pt x="586" y="278"/>
                </a:cubicBezTo>
                <a:cubicBezTo>
                  <a:pt x="592" y="222"/>
                  <a:pt x="598" y="243"/>
                  <a:pt x="616" y="212"/>
                </a:cubicBezTo>
                <a:cubicBezTo>
                  <a:pt x="622" y="201"/>
                  <a:pt x="625" y="189"/>
                  <a:pt x="626" y="174"/>
                </a:cubicBezTo>
                <a:cubicBezTo>
                  <a:pt x="628" y="148"/>
                  <a:pt x="629" y="153"/>
                  <a:pt x="614" y="144"/>
                </a:cubicBezTo>
                <a:cubicBezTo>
                  <a:pt x="610" y="95"/>
                  <a:pt x="627" y="82"/>
                  <a:pt x="599" y="42"/>
                </a:cubicBezTo>
                <a:cubicBezTo>
                  <a:pt x="578" y="9"/>
                  <a:pt x="553" y="9"/>
                  <a:pt x="530" y="4"/>
                </a:cubicBezTo>
                <a:lnTo>
                  <a:pt x="521" y="0"/>
                </a:lnTo>
                <a:lnTo>
                  <a:pt x="495" y="0"/>
                </a:lnTo>
                <a:lnTo>
                  <a:pt x="487" y="4"/>
                </a:lnTo>
                <a:cubicBezTo>
                  <a:pt x="487" y="4"/>
                  <a:pt x="481" y="5"/>
                  <a:pt x="481" y="5"/>
                </a:cubicBezTo>
                <a:cubicBezTo>
                  <a:pt x="426" y="13"/>
                  <a:pt x="405" y="49"/>
                  <a:pt x="405" y="104"/>
                </a:cubicBezTo>
                <a:cubicBezTo>
                  <a:pt x="406" y="164"/>
                  <a:pt x="411" y="135"/>
                  <a:pt x="392" y="149"/>
                </a:cubicBezTo>
                <a:cubicBezTo>
                  <a:pt x="386" y="233"/>
                  <a:pt x="431" y="198"/>
                  <a:pt x="434" y="295"/>
                </a:cubicBezTo>
                <a:cubicBezTo>
                  <a:pt x="438" y="425"/>
                  <a:pt x="269" y="386"/>
                  <a:pt x="234" y="474"/>
                </a:cubicBezTo>
                <a:cubicBezTo>
                  <a:pt x="204" y="551"/>
                  <a:pt x="263" y="614"/>
                  <a:pt x="194" y="803"/>
                </a:cubicBezTo>
                <a:cubicBezTo>
                  <a:pt x="186" y="827"/>
                  <a:pt x="177" y="851"/>
                  <a:pt x="172" y="877"/>
                </a:cubicBezTo>
                <a:cubicBezTo>
                  <a:pt x="167" y="905"/>
                  <a:pt x="166" y="931"/>
                  <a:pt x="161" y="959"/>
                </a:cubicBezTo>
                <a:cubicBezTo>
                  <a:pt x="155" y="994"/>
                  <a:pt x="138" y="1086"/>
                  <a:pt x="111" y="1097"/>
                </a:cubicBezTo>
                <a:cubicBezTo>
                  <a:pt x="99" y="1102"/>
                  <a:pt x="86" y="1104"/>
                  <a:pt x="74" y="1108"/>
                </a:cubicBezTo>
                <a:cubicBezTo>
                  <a:pt x="59" y="1113"/>
                  <a:pt x="34" y="1139"/>
                  <a:pt x="23" y="1150"/>
                </a:cubicBezTo>
                <a:lnTo>
                  <a:pt x="0" y="11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Прямоугольник: скругленные углы 70">
            <a:extLst>
              <a:ext uri="{FF2B5EF4-FFF2-40B4-BE49-F238E27FC236}">
                <a16:creationId xmlns:a16="http://schemas.microsoft.com/office/drawing/2014/main" id="{C55FF7A8-C017-03FB-BC9D-C2FE92C24413}"/>
              </a:ext>
            </a:extLst>
          </p:cNvPr>
          <p:cNvSpPr/>
          <p:nvPr/>
        </p:nvSpPr>
        <p:spPr>
          <a:xfrm>
            <a:off x="2970267" y="4944908"/>
            <a:ext cx="1905854" cy="648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8163"/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-гликемия</a:t>
            </a:r>
          </a:p>
        </p:txBody>
      </p:sp>
      <p:sp>
        <p:nvSpPr>
          <p:cNvPr id="80" name="Прямоугольник: скругленные углы 69">
            <a:extLst>
              <a:ext uri="{FF2B5EF4-FFF2-40B4-BE49-F238E27FC236}">
                <a16:creationId xmlns:a16="http://schemas.microsoft.com/office/drawing/2014/main" id="{268C5FE1-824C-3417-DACE-803E0DA81BD1}"/>
              </a:ext>
            </a:extLst>
          </p:cNvPr>
          <p:cNvSpPr/>
          <p:nvPr/>
        </p:nvSpPr>
        <p:spPr>
          <a:xfrm>
            <a:off x="621865" y="5671313"/>
            <a:ext cx="2207747" cy="648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Избыточная масса тела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 flipH="1">
            <a:off x="2744947" y="3725694"/>
            <a:ext cx="353038" cy="144121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58" idx="1"/>
          </p:cNvCxnSpPr>
          <p:nvPr/>
        </p:nvCxnSpPr>
        <p:spPr>
          <a:xfrm>
            <a:off x="2487828" y="3234905"/>
            <a:ext cx="4725054" cy="8940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4664467" y="2252494"/>
            <a:ext cx="2548415" cy="3732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71" idx="3"/>
          </p:cNvCxnSpPr>
          <p:nvPr/>
        </p:nvCxnSpPr>
        <p:spPr>
          <a:xfrm flipV="1">
            <a:off x="2817867" y="4289312"/>
            <a:ext cx="4395015" cy="9726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Выгнутая влево стрелка 93"/>
          <p:cNvSpPr/>
          <p:nvPr/>
        </p:nvSpPr>
        <p:spPr>
          <a:xfrm>
            <a:off x="231523" y="3884171"/>
            <a:ext cx="350875" cy="1417473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Выгнутая влево стрелка 95"/>
          <p:cNvSpPr/>
          <p:nvPr/>
        </p:nvSpPr>
        <p:spPr>
          <a:xfrm>
            <a:off x="383923" y="4539340"/>
            <a:ext cx="198475" cy="457352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flipV="1">
            <a:off x="4615543" y="1171238"/>
            <a:ext cx="2532515" cy="46556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7148058" y="449543"/>
            <a:ext cx="2613648" cy="7216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 стрелкой 99"/>
          <p:cNvCxnSpPr/>
          <p:nvPr/>
        </p:nvCxnSpPr>
        <p:spPr>
          <a:xfrm flipV="1">
            <a:off x="4792062" y="1062901"/>
            <a:ext cx="2311454" cy="271773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101"/>
          <p:cNvGrpSpPr/>
          <p:nvPr/>
        </p:nvGrpSpPr>
        <p:grpSpPr>
          <a:xfrm>
            <a:off x="7376283" y="3853717"/>
            <a:ext cx="188686" cy="593942"/>
            <a:chOff x="2960914" y="7112000"/>
            <a:chExt cx="188686" cy="593942"/>
          </a:xfrm>
        </p:grpSpPr>
        <p:sp>
          <p:nvSpPr>
            <p:cNvPr id="104" name="Блок-схема: ручное управление 103"/>
            <p:cNvSpPr/>
            <p:nvPr/>
          </p:nvSpPr>
          <p:spPr>
            <a:xfrm>
              <a:off x="2960914" y="7112000"/>
              <a:ext cx="188686" cy="391886"/>
            </a:xfrm>
            <a:prstGeom prst="flowChartManualOperat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2982687" y="756194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E3DD9CB1-BF5E-EED4-8972-C28A18DFDD06}"/>
              </a:ext>
            </a:extLst>
          </p:cNvPr>
          <p:cNvGrpSpPr/>
          <p:nvPr/>
        </p:nvGrpSpPr>
        <p:grpSpPr>
          <a:xfrm>
            <a:off x="7212882" y="594901"/>
            <a:ext cx="2484000" cy="468000"/>
            <a:chOff x="7212882" y="403508"/>
            <a:chExt cx="2484000" cy="468000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4261544-57DE-9AF8-F5A4-F567757B7662}"/>
                </a:ext>
              </a:extLst>
            </p:cNvPr>
            <p:cNvSpPr/>
            <p:nvPr/>
          </p:nvSpPr>
          <p:spPr>
            <a:xfrm>
              <a:off x="7212882" y="403508"/>
              <a:ext cx="248400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Гипертоническая</a:t>
              </a:r>
              <a:b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болезнь</a:t>
              </a: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728AB743-14CF-1CF3-8B12-494D08DA5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5833" y="477330"/>
              <a:ext cx="410759" cy="346360"/>
            </a:xfrm>
            <a:prstGeom prst="rect">
              <a:avLst/>
            </a:prstGeom>
          </p:spPr>
        </p:pic>
      </p:grpSp>
      <p:sp>
        <p:nvSpPr>
          <p:cNvPr id="115" name="Выгнутая влево стрелка 114"/>
          <p:cNvSpPr/>
          <p:nvPr/>
        </p:nvSpPr>
        <p:spPr>
          <a:xfrm>
            <a:off x="6812350" y="780164"/>
            <a:ext cx="350875" cy="80546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6" name="Выгнутая влево стрелка 115"/>
          <p:cNvSpPr/>
          <p:nvPr/>
        </p:nvSpPr>
        <p:spPr>
          <a:xfrm>
            <a:off x="6789312" y="792774"/>
            <a:ext cx="350875" cy="325688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 flipV="1">
            <a:off x="4792062" y="1062901"/>
            <a:ext cx="2195726" cy="342959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4850355" y="1585628"/>
            <a:ext cx="2312870" cy="28267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endCxn id="58" idx="1"/>
          </p:cNvCxnSpPr>
          <p:nvPr/>
        </p:nvCxnSpPr>
        <p:spPr>
          <a:xfrm flipV="1">
            <a:off x="4866712" y="4128906"/>
            <a:ext cx="2346170" cy="3635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7163225" y="4504448"/>
            <a:ext cx="2613648" cy="7847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8595BE9-3B47-112A-E53C-B4F8120FE2B1}"/>
              </a:ext>
            </a:extLst>
          </p:cNvPr>
          <p:cNvGrpSpPr/>
          <p:nvPr/>
        </p:nvGrpSpPr>
        <p:grpSpPr>
          <a:xfrm>
            <a:off x="7212882" y="4554907"/>
            <a:ext cx="2484000" cy="612000"/>
            <a:chOff x="7212882" y="4606892"/>
            <a:chExt cx="2484000" cy="612000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66A69378-A2D1-6F38-423E-340CB3E4815A}"/>
                </a:ext>
              </a:extLst>
            </p:cNvPr>
            <p:cNvSpPr/>
            <p:nvPr/>
          </p:nvSpPr>
          <p:spPr>
            <a:xfrm>
              <a:off x="7212882" y="4606892"/>
              <a:ext cx="2484000" cy="612000"/>
            </a:xfrm>
            <a:prstGeom prst="roundRect">
              <a:avLst>
                <a:gd name="adj" fmla="val 136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504000" rtlCol="0" anchor="ctr"/>
            <a:lstStyle/>
            <a:p>
              <a:pPr algn="r"/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Хронический бронхит, эмфизема,</a:t>
              </a:r>
              <a:b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бронхиальная астма</a:t>
              </a:r>
            </a:p>
          </p:txBody>
        </p: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CE908D1-7223-475B-CF87-35E51547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9326" y="4654549"/>
              <a:ext cx="396479" cy="504000"/>
            </a:xfrm>
            <a:prstGeom prst="rect">
              <a:avLst/>
            </a:prstGeom>
          </p:spPr>
        </p:pic>
      </p:grpSp>
      <p:cxnSp>
        <p:nvCxnSpPr>
          <p:cNvPr id="124" name="Прямая со стрелкой 123"/>
          <p:cNvCxnSpPr>
            <a:endCxn id="65" idx="1"/>
          </p:cNvCxnSpPr>
          <p:nvPr/>
        </p:nvCxnSpPr>
        <p:spPr>
          <a:xfrm>
            <a:off x="4782947" y="3979030"/>
            <a:ext cx="2429935" cy="88187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A5763887-BC0F-4758-BD1C-0220629167D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751" b="80260" l="50283" r="76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81" t="2062" r="20002" b="11051"/>
          <a:stretch/>
        </p:blipFill>
        <p:spPr>
          <a:xfrm>
            <a:off x="660731" y="5625547"/>
            <a:ext cx="371315" cy="684000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B1D4F0AA-9F20-42EF-A6D1-B0FC9F3B83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33" y="5065977"/>
            <a:ext cx="342026" cy="429197"/>
          </a:xfrm>
          <a:prstGeom prst="rect">
            <a:avLst/>
          </a:prstGeom>
        </p:spPr>
      </p:pic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id="{D43780CF-5DC3-4DDF-B0C7-CF00236CB2D3}"/>
              </a:ext>
            </a:extLst>
          </p:cNvPr>
          <p:cNvCxnSpPr>
            <a:cxnSpLocks/>
          </p:cNvCxnSpPr>
          <p:nvPr/>
        </p:nvCxnSpPr>
        <p:spPr>
          <a:xfrm>
            <a:off x="2730218" y="3820704"/>
            <a:ext cx="408442" cy="195083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8FDE4466-CD9D-43B2-BAFD-DA02D2E81F95}"/>
              </a:ext>
            </a:extLst>
          </p:cNvPr>
          <p:cNvCxnSpPr>
            <a:cxnSpLocks/>
          </p:cNvCxnSpPr>
          <p:nvPr/>
        </p:nvCxnSpPr>
        <p:spPr>
          <a:xfrm>
            <a:off x="2778033" y="4514823"/>
            <a:ext cx="221799" cy="13306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endCxn id="57" idx="1"/>
          </p:cNvCxnSpPr>
          <p:nvPr/>
        </p:nvCxnSpPr>
        <p:spPr>
          <a:xfrm flipV="1">
            <a:off x="2629493" y="828901"/>
            <a:ext cx="4583389" cy="27430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8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136452" y="-15927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AutoShape 8" descr="blob:https://web.whatsapp.com/2845fff3-465b-4185-b15a-e7c81bd83c1c"/>
          <p:cNvSpPr>
            <a:spLocks noChangeAspect="1" noChangeArrowheads="1"/>
          </p:cNvSpPr>
          <p:nvPr/>
        </p:nvSpPr>
        <p:spPr bwMode="auto">
          <a:xfrm>
            <a:off x="270121" y="8754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3788" y="2538444"/>
            <a:ext cx="9540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Объяснить, что абсолютный риск всех случаев сердечно-сосудистых заболеваний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(со смертельным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несмертельным</a:t>
            </a:r>
            <a:r>
              <a:rPr lang="ru-RU" dirty="0">
                <a:latin typeface="Arial" pitchFamily="34" charset="0"/>
                <a:cs typeface="Arial" pitchFamily="34" charset="0"/>
              </a:rPr>
              <a:t> исходом) будет выше, чем абсолютный риск фатальных СС событий: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мужчин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примерно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три раза выше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(например, СС риск смерти от ССЗ по шкале </a:t>
            </a:r>
            <a:r>
              <a:rPr lang="en-US" dirty="0">
                <a:latin typeface="Arial" pitchFamily="34" charset="0"/>
                <a:cs typeface="Arial" pitchFamily="34" charset="0"/>
              </a:rPr>
              <a:t>SCORE</a:t>
            </a:r>
            <a:r>
              <a:rPr lang="ru-RU" dirty="0">
                <a:latin typeface="Arial" pitchFamily="34" charset="0"/>
                <a:cs typeface="Arial" pitchFamily="34" charset="0"/>
              </a:rPr>
              <a:t>, равный 5% будет соответствовать риску всех ССЗ в 15%),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женщин</a:t>
            </a:r>
            <a:r>
              <a:rPr lang="ru-RU" dirty="0">
                <a:latin typeface="Arial" pitchFamily="34" charset="0"/>
                <a:cs typeface="Arial" pitchFamily="34" charset="0"/>
              </a:rPr>
              <a:t> -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 в четыре раза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пожилых</a:t>
            </a:r>
            <a:r>
              <a:rPr lang="ru-RU" dirty="0">
                <a:latin typeface="Arial" pitchFamily="34" charset="0"/>
                <a:cs typeface="Arial" pitchFamily="34" charset="0"/>
              </a:rPr>
              <a:t> -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выше в три раза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(т.к. вероятность, что у пожилых людей первое событие может быть фатальным существенно выше).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85EB08-2EB7-D8BA-CA94-56F00372A60D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3786" y="697548"/>
            <a:ext cx="9673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Оценить сердечно-сосудистый риск и, используя Шкалу SCORE, наглядно показать пациенту степень его сердечно-сосудистого риска, а также возможности его снижения при достижении контроля каждого фактора риска.</a:t>
            </a:r>
          </a:p>
        </p:txBody>
      </p:sp>
    </p:spTree>
    <p:extLst>
      <p:ext uri="{BB962C8B-B14F-4D97-AF65-F5344CB8AC3E}">
        <p14:creationId xmlns:p14="http://schemas.microsoft.com/office/powerpoint/2010/main" val="176001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3AAC3DB-5FD0-2214-A09F-A81E6E93C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85510"/>
              </p:ext>
            </p:extLst>
          </p:nvPr>
        </p:nvGraphicFramePr>
        <p:xfrm>
          <a:off x="616487" y="1881929"/>
          <a:ext cx="5070245" cy="467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45">
                  <a:extLst>
                    <a:ext uri="{9D8B030D-6E8A-4147-A177-3AD203B41FA5}">
                      <a16:colId xmlns:a16="http://schemas.microsoft.com/office/drawing/2014/main" val="315305691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207595810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109882473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607807742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54940940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238869589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808345329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051020204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612091796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94337787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428294603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27032133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63906785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45769382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11264232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722804410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201053976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841468002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039276676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07773109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245122943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23400395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46523821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999633116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988586999"/>
                    </a:ext>
                  </a:extLst>
                </a:gridCol>
              </a:tblGrid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9451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3576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017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4378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>
                          <a:glow rad="12700">
                            <a:schemeClr val="accent1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3680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3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4812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7215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167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339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3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95168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3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5812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2997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10738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6223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3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9987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3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9045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8055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5784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9572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3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6051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3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427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1225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8582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78371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6639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92D213-735F-692F-30D0-DE533A13B7BC}"/>
              </a:ext>
            </a:extLst>
          </p:cNvPr>
          <p:cNvSpPr/>
          <p:nvPr/>
        </p:nvSpPr>
        <p:spPr>
          <a:xfrm>
            <a:off x="1081803" y="1219275"/>
            <a:ext cx="1584251" cy="233917"/>
          </a:xfrm>
          <a:prstGeom prst="rect">
            <a:avLst/>
          </a:prstGeom>
          <a:solidFill>
            <a:srgbClr val="FDFECA"/>
          </a:solidFill>
          <a:ln w="12700">
            <a:solidFill>
              <a:srgbClr val="E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4DBEC5-FB83-9D15-69F5-CAD6EB38B6AA}"/>
              </a:ext>
            </a:extLst>
          </p:cNvPr>
          <p:cNvSpPr/>
          <p:nvPr/>
        </p:nvSpPr>
        <p:spPr>
          <a:xfrm>
            <a:off x="879784" y="1641406"/>
            <a:ext cx="882503" cy="180000"/>
          </a:xfrm>
          <a:prstGeom prst="rect">
            <a:avLst/>
          </a:prstGeom>
          <a:solidFill>
            <a:srgbClr val="FDFECA"/>
          </a:solidFill>
          <a:ln w="12700">
            <a:solidFill>
              <a:srgbClr val="E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Некурящие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E514F0-D676-2C5F-2781-F51CD8E60D87}"/>
              </a:ext>
            </a:extLst>
          </p:cNvPr>
          <p:cNvSpPr/>
          <p:nvPr/>
        </p:nvSpPr>
        <p:spPr>
          <a:xfrm>
            <a:off x="1996202" y="1641405"/>
            <a:ext cx="900000" cy="180000"/>
          </a:xfrm>
          <a:prstGeom prst="rect">
            <a:avLst/>
          </a:prstGeom>
          <a:solidFill>
            <a:srgbClr val="FDFECA"/>
          </a:solidFill>
          <a:ln w="12700">
            <a:solidFill>
              <a:srgbClr val="E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Курящие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C1764F-A79E-C064-4653-DE601BDDCB82}"/>
              </a:ext>
            </a:extLst>
          </p:cNvPr>
          <p:cNvSpPr/>
          <p:nvPr/>
        </p:nvSpPr>
        <p:spPr>
          <a:xfrm>
            <a:off x="3849587" y="1219275"/>
            <a:ext cx="1584251" cy="233917"/>
          </a:xfrm>
          <a:prstGeom prst="rect">
            <a:avLst/>
          </a:prstGeom>
          <a:solidFill>
            <a:srgbClr val="FDFECA"/>
          </a:solidFill>
          <a:ln w="12700">
            <a:solidFill>
              <a:srgbClr val="E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Мужчины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CFB825-ED79-5701-D14F-773ACC1836A5}"/>
              </a:ext>
            </a:extLst>
          </p:cNvPr>
          <p:cNvSpPr/>
          <p:nvPr/>
        </p:nvSpPr>
        <p:spPr>
          <a:xfrm>
            <a:off x="3647568" y="1641406"/>
            <a:ext cx="882503" cy="180000"/>
          </a:xfrm>
          <a:prstGeom prst="rect">
            <a:avLst/>
          </a:prstGeom>
          <a:solidFill>
            <a:srgbClr val="FDFECA"/>
          </a:solidFill>
          <a:ln w="12700">
            <a:solidFill>
              <a:srgbClr val="E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Некурящие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97A3D1-B0C4-9683-678F-3BC8C167171C}"/>
              </a:ext>
            </a:extLst>
          </p:cNvPr>
          <p:cNvSpPr/>
          <p:nvPr/>
        </p:nvSpPr>
        <p:spPr>
          <a:xfrm>
            <a:off x="4763986" y="1641405"/>
            <a:ext cx="900000" cy="180000"/>
          </a:xfrm>
          <a:prstGeom prst="rect">
            <a:avLst/>
          </a:prstGeom>
          <a:solidFill>
            <a:srgbClr val="FDFECA"/>
          </a:solidFill>
          <a:ln w="12700">
            <a:solidFill>
              <a:srgbClr val="E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Курящие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2D0EAE5-D6BD-876C-A3C3-A68BF446B705}"/>
              </a:ext>
            </a:extLst>
          </p:cNvPr>
          <p:cNvSpPr/>
          <p:nvPr/>
        </p:nvSpPr>
        <p:spPr>
          <a:xfrm rot="16200000">
            <a:off x="-844515" y="4050526"/>
            <a:ext cx="252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Систолическое АД, мм рт. ст.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C517D8F-E63F-0EDD-B78B-A941683D4CFB}"/>
              </a:ext>
            </a:extLst>
          </p:cNvPr>
          <p:cNvSpPr/>
          <p:nvPr/>
        </p:nvSpPr>
        <p:spPr>
          <a:xfrm>
            <a:off x="1021444" y="6511638"/>
            <a:ext cx="1764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Холестерин, ммоль/л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EBC6BF4-C13B-8664-C38D-FF06BF17D397}"/>
              </a:ext>
            </a:extLst>
          </p:cNvPr>
          <p:cNvSpPr/>
          <p:nvPr/>
        </p:nvSpPr>
        <p:spPr>
          <a:xfrm>
            <a:off x="3841655" y="6538769"/>
            <a:ext cx="1764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Холестерин, ммоль/л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1D2B84C-49E0-B616-95C6-3744870A4F15}"/>
              </a:ext>
            </a:extLst>
          </p:cNvPr>
          <p:cNvSpPr/>
          <p:nvPr/>
        </p:nvSpPr>
        <p:spPr>
          <a:xfrm>
            <a:off x="248025" y="200163"/>
            <a:ext cx="6018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Абсолютный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суммарный сердечно-сосудистый риск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для лиц 40 лет и старше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2E25D47-41F1-BE30-B8C6-3608252C31B3}"/>
              </a:ext>
            </a:extLst>
          </p:cNvPr>
          <p:cNvSpPr/>
          <p:nvPr/>
        </p:nvSpPr>
        <p:spPr>
          <a:xfrm>
            <a:off x="2801411" y="1592745"/>
            <a:ext cx="9768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</a:rPr>
              <a:t>Возраст,</a:t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1100" b="1" dirty="0">
                <a:solidFill>
                  <a:srgbClr val="C00000"/>
                </a:solidFill>
              </a:rPr>
              <a:t>лет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17E336A-066A-1E3B-1422-9FAB2C5F8D5E}"/>
              </a:ext>
            </a:extLst>
          </p:cNvPr>
          <p:cNvSpPr/>
          <p:nvPr/>
        </p:nvSpPr>
        <p:spPr>
          <a:xfrm>
            <a:off x="6172199" y="200163"/>
            <a:ext cx="4273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Относительный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суммарный сердечно-сосудистый риск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для лиц моложе 40 лет</a:t>
            </a:r>
          </a:p>
        </p:txBody>
      </p:sp>
      <p:graphicFrame>
        <p:nvGraphicFramePr>
          <p:cNvPr id="35" name="Таблица 5">
            <a:extLst>
              <a:ext uri="{FF2B5EF4-FFF2-40B4-BE49-F238E27FC236}">
                <a16:creationId xmlns:a16="http://schemas.microsoft.com/office/drawing/2014/main" id="{A635352D-8030-DC87-1585-ECB9508F2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54440"/>
              </p:ext>
            </p:extLst>
          </p:nvPr>
        </p:nvGraphicFramePr>
        <p:xfrm>
          <a:off x="6416028" y="1881930"/>
          <a:ext cx="3888000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1530569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0759581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0988247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078077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54940940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3886958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80834532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5102020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1209179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4337787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28294603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7032133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481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721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00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16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7200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6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33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66396"/>
                  </a:ext>
                </a:extLst>
              </a:tr>
            </a:tbl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BAFC11F-8233-E5C8-1EF8-016A608FBD48}"/>
              </a:ext>
            </a:extLst>
          </p:cNvPr>
          <p:cNvSpPr/>
          <p:nvPr/>
        </p:nvSpPr>
        <p:spPr>
          <a:xfrm>
            <a:off x="6770157" y="1518574"/>
            <a:ext cx="1584251" cy="233917"/>
          </a:xfrm>
          <a:prstGeom prst="rect">
            <a:avLst/>
          </a:prstGeom>
          <a:solidFill>
            <a:srgbClr val="FDFECA"/>
          </a:solidFill>
          <a:ln w="12700">
            <a:solidFill>
              <a:srgbClr val="E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Некурящие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04EAD78-D97D-4E68-5B77-56B69C891570}"/>
              </a:ext>
            </a:extLst>
          </p:cNvPr>
          <p:cNvSpPr/>
          <p:nvPr/>
        </p:nvSpPr>
        <p:spPr>
          <a:xfrm>
            <a:off x="8652829" y="1498346"/>
            <a:ext cx="1584251" cy="233917"/>
          </a:xfrm>
          <a:prstGeom prst="rect">
            <a:avLst/>
          </a:prstGeom>
          <a:solidFill>
            <a:srgbClr val="FDFECA"/>
          </a:solidFill>
          <a:ln w="12700">
            <a:solidFill>
              <a:srgbClr val="E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Курящие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2346E11-4029-8193-1D43-6D1E59ECD05F}"/>
              </a:ext>
            </a:extLst>
          </p:cNvPr>
          <p:cNvSpPr/>
          <p:nvPr/>
        </p:nvSpPr>
        <p:spPr>
          <a:xfrm>
            <a:off x="7648016" y="3543597"/>
            <a:ext cx="1764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холестерин, ммоль/л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F163FF8-7D49-0DAF-3F70-F50BBAEFCF3B}"/>
              </a:ext>
            </a:extLst>
          </p:cNvPr>
          <p:cNvSpPr/>
          <p:nvPr/>
        </p:nvSpPr>
        <p:spPr>
          <a:xfrm rot="16200000">
            <a:off x="5167959" y="2436195"/>
            <a:ext cx="2088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Систолическое АД,</a:t>
            </a:r>
            <a:b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 рт. ст.</a:t>
            </a:r>
          </a:p>
        </p:txBody>
      </p:sp>
      <p:graphicFrame>
        <p:nvGraphicFramePr>
          <p:cNvPr id="43" name="Таблица 43">
            <a:extLst>
              <a:ext uri="{FF2B5EF4-FFF2-40B4-BE49-F238E27FC236}">
                <a16:creationId xmlns:a16="http://schemas.microsoft.com/office/drawing/2014/main" id="{C14CE4C1-119C-BE6C-39E4-1B7DD1729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64309"/>
              </p:ext>
            </p:extLst>
          </p:nvPr>
        </p:nvGraphicFramePr>
        <p:xfrm>
          <a:off x="6742943" y="5024355"/>
          <a:ext cx="2988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48959199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18650236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657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2865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798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B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3-4%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59917"/>
                  </a:ext>
                </a:extLst>
              </a:tr>
            </a:tbl>
          </a:graphicData>
        </a:graphic>
      </p:graphicFrame>
      <p:graphicFrame>
        <p:nvGraphicFramePr>
          <p:cNvPr id="45" name="Таблица 43">
            <a:extLst>
              <a:ext uri="{FF2B5EF4-FFF2-40B4-BE49-F238E27FC236}">
                <a16:creationId xmlns:a16="http://schemas.microsoft.com/office/drawing/2014/main" id="{95704DEF-F05D-696F-BF59-CC294BDAE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79681"/>
              </p:ext>
            </p:extLst>
          </p:nvPr>
        </p:nvGraphicFramePr>
        <p:xfrm>
          <a:off x="8286712" y="5024355"/>
          <a:ext cx="2124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48959199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18650236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5-9%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156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10-14%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49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 и выше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05608"/>
                  </a:ext>
                </a:extLst>
              </a:tr>
            </a:tbl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80D86C1-AEA6-BD35-D404-83ABB6F97480}"/>
              </a:ext>
            </a:extLst>
          </p:cNvPr>
          <p:cNvSpPr/>
          <p:nvPr/>
        </p:nvSpPr>
        <p:spPr>
          <a:xfrm>
            <a:off x="0" y="7127720"/>
            <a:ext cx="106934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/>
          <a:p>
            <a:pPr algn="r"/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ОБЩЕСТВЕННОГО ЗДОРОВЬЯ И МЕДИЦИНСКОЙ ПРОФИЛАКТИКИ КОГБУЗ «МИАЦ, ЦОЗМП», Кировская область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088819" y="3330222"/>
            <a:ext cx="1125167" cy="173803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213986" y="2235200"/>
            <a:ext cx="52213" cy="283306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079128" y="5068264"/>
            <a:ext cx="1125168" cy="1133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4079128" y="2235200"/>
            <a:ext cx="1134858" cy="2833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9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538514" y="7143859"/>
            <a:ext cx="915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Центр общественного здоровья и медицинской профилактики КОГБУЗ «МИАЦ, ЦОЗМП»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60344-D1EA-4237-BB33-E9EDBD9AFA35}"/>
              </a:ext>
            </a:extLst>
          </p:cNvPr>
          <p:cNvSpPr txBox="1"/>
          <p:nvPr/>
        </p:nvSpPr>
        <p:spPr>
          <a:xfrm>
            <a:off x="280948" y="1407189"/>
            <a:ext cx="8969188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u="sng" dirty="0"/>
              <a:t>1. Спросить:</a:t>
            </a:r>
            <a:r>
              <a:rPr lang="ru-RU" dirty="0"/>
              <a:t> определение степени никотиновой зависимости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E0BC6-3A23-4848-B7BF-E30227F3AE31}"/>
              </a:ext>
            </a:extLst>
          </p:cNvPr>
          <p:cNvSpPr txBox="1"/>
          <p:nvPr/>
        </p:nvSpPr>
        <p:spPr>
          <a:xfrm>
            <a:off x="269875" y="639442"/>
            <a:ext cx="1011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Краткое консультирование по отказу от курения «5 С»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169F7-68F3-4D5A-BC3B-CA53DB668DFD}"/>
              </a:ext>
            </a:extLst>
          </p:cNvPr>
          <p:cNvSpPr txBox="1"/>
          <p:nvPr/>
        </p:nvSpPr>
        <p:spPr>
          <a:xfrm>
            <a:off x="280948" y="2168723"/>
            <a:ext cx="101315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u="sng" dirty="0"/>
              <a:t>2. Советовать:</a:t>
            </a:r>
            <a:r>
              <a:rPr lang="ru-RU" dirty="0"/>
              <a:t> как лучше бросить курить и почему это важно для конкретного пациента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FCDA8-0949-4A5A-B6C3-E134C7B1E9E9}"/>
              </a:ext>
            </a:extLst>
          </p:cNvPr>
          <p:cNvSpPr txBox="1"/>
          <p:nvPr/>
        </p:nvSpPr>
        <p:spPr>
          <a:xfrm>
            <a:off x="313391" y="3011578"/>
            <a:ext cx="10131504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u="sng" dirty="0"/>
              <a:t>3. Сверить:</a:t>
            </a:r>
            <a:r>
              <a:rPr lang="ru-RU" dirty="0"/>
              <a:t> готовность отказаться от курения с помощью линейки, предложив оценить свою готовность от 0 до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7121D-D022-4523-AB79-E72C9A357840}"/>
              </a:ext>
            </a:extLst>
          </p:cNvPr>
          <p:cNvSpPr txBox="1"/>
          <p:nvPr/>
        </p:nvSpPr>
        <p:spPr>
          <a:xfrm>
            <a:off x="280948" y="4101480"/>
            <a:ext cx="1013150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u="sng" dirty="0"/>
              <a:t>4. Содействовать:</a:t>
            </a:r>
            <a:r>
              <a:rPr lang="ru-RU" dirty="0"/>
              <a:t> предложить помощь по отказу от курения в зависимости от мотивации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C6A88-8798-4782-82D1-AE8230A877D1}"/>
              </a:ext>
            </a:extLst>
          </p:cNvPr>
          <p:cNvSpPr txBox="1"/>
          <p:nvPr/>
        </p:nvSpPr>
        <p:spPr>
          <a:xfrm>
            <a:off x="313391" y="4914384"/>
            <a:ext cx="10131504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u="sng" dirty="0"/>
              <a:t>5. Составить расписание:</a:t>
            </a:r>
            <a:r>
              <a:rPr lang="ru-RU" dirty="0"/>
              <a:t> назначить дату следующего приема.</a:t>
            </a:r>
            <a:br>
              <a:rPr lang="ru-RU" dirty="0"/>
            </a:br>
            <a:r>
              <a:rPr lang="ru-RU" dirty="0"/>
              <a:t>Для курящих с низкой готовностью к отказу дата остается открытой </a:t>
            </a:r>
          </a:p>
        </p:txBody>
      </p:sp>
    </p:spTree>
    <p:extLst>
      <p:ext uri="{BB962C8B-B14F-4D97-AF65-F5344CB8AC3E}">
        <p14:creationId xmlns:p14="http://schemas.microsoft.com/office/powerpoint/2010/main" val="139045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538514" y="7143859"/>
            <a:ext cx="915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Центр общественного здоровья и медицинской профилактики КОГБУЗ «МИАЦ, ЦОЗМП»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3755AD2-3523-478D-97CB-63CBB1316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20506"/>
              </p:ext>
            </p:extLst>
          </p:nvPr>
        </p:nvGraphicFramePr>
        <p:xfrm>
          <a:off x="316779" y="1345325"/>
          <a:ext cx="10059841" cy="32334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0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Вопрос 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Ответ 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Баллы 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Как скоро после пробуждения Вы выкуриваете первую сигарету?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marL="536575" lvl="2" indent="0"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Позже, чем через 60 минут</a:t>
                      </a:r>
                    </a:p>
                    <a:p>
                      <a:pPr marL="536575" lvl="2" indent="0"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 течение 31-60 минут</a:t>
                      </a:r>
                    </a:p>
                    <a:p>
                      <a:pPr marL="536575" marR="0" lvl="2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 течение 6–30 минут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536575" lvl="2" indent="0"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 течение первых 5 минут</a:t>
                      </a: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720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Сколько сигарет в день Вы выкуриваете?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marL="914400" lvl="2" indent="-377825"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10 или меньше</a:t>
                      </a:r>
                    </a:p>
                    <a:p>
                      <a:pPr marL="914400" lvl="2" indent="-377825"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11–20</a:t>
                      </a:r>
                    </a:p>
                    <a:p>
                      <a:pPr marL="914400" lvl="2" indent="-377825"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21–30</a:t>
                      </a:r>
                    </a:p>
                    <a:p>
                      <a:pPr marL="914400" lvl="2" indent="-377825"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31 и более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8000" marR="0" marT="72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720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A4CC9FB2-8DBC-4F85-9BB0-BC8D46D91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712" y="5014996"/>
            <a:ext cx="3712829" cy="984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0–1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балла — низкая зависимость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2–4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балла — средняя зависимость</a:t>
            </a:r>
          </a:p>
          <a:p>
            <a:pPr lvl="0" algn="just" eaLnBrk="0" hangingPunct="0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5–6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баллов— высокая зависимость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60344-D1EA-4237-BB33-E9EDBD9AFA35}"/>
              </a:ext>
            </a:extLst>
          </p:cNvPr>
          <p:cNvSpPr txBox="1"/>
          <p:nvPr/>
        </p:nvSpPr>
        <p:spPr>
          <a:xfrm>
            <a:off x="269875" y="588670"/>
            <a:ext cx="1011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Степень никотиновой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1182954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53491</TotalTime>
  <Words>9249</Words>
  <Application>Microsoft Office PowerPoint</Application>
  <PresentationFormat>Произвольный</PresentationFormat>
  <Paragraphs>1459</Paragraphs>
  <Slides>31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MS Shell Dlg 2</vt:lpstr>
      <vt:lpstr>Trebuchet MS</vt:lpstr>
      <vt:lpstr>Wingdings</vt:lpstr>
      <vt:lpstr>Тема Office</vt:lpstr>
      <vt:lpstr>1_Тема Office</vt:lpstr>
      <vt:lpstr>Contents Slide Master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Санникова Ирина Алексеевна</dc:creator>
  <cp:lastModifiedBy>Целищева Юлия Герольдовна</cp:lastModifiedBy>
  <cp:revision>3468</cp:revision>
  <cp:lastPrinted>2023-04-04T08:12:54Z</cp:lastPrinted>
  <dcterms:created xsi:type="dcterms:W3CDTF">2019-02-28T06:29:06Z</dcterms:created>
  <dcterms:modified xsi:type="dcterms:W3CDTF">2023-04-04T11:15:24Z</dcterms:modified>
</cp:coreProperties>
</file>