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7"/>
  </p:notesMasterIdLst>
  <p:handoutMasterIdLst>
    <p:handoutMasterId r:id="rId18"/>
  </p:handoutMasterIdLst>
  <p:sldIdLst>
    <p:sldId id="257" r:id="rId3"/>
    <p:sldId id="278" r:id="rId4"/>
    <p:sldId id="297" r:id="rId5"/>
    <p:sldId id="339" r:id="rId6"/>
    <p:sldId id="416" r:id="rId7"/>
    <p:sldId id="340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396" r:id="rId16"/>
  </p:sldIdLst>
  <p:sldSz cx="9144000" cy="6858000" type="screen4x3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497D"/>
    <a:srgbClr val="F5DCFC"/>
    <a:srgbClr val="137743"/>
    <a:srgbClr val="ECD1FB"/>
    <a:srgbClr val="E4D2E4"/>
    <a:srgbClr val="74B230"/>
    <a:srgbClr val="588824"/>
    <a:srgbClr val="3A8067"/>
    <a:srgbClr val="D99694"/>
    <a:srgbClr val="D56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5" autoAdjust="0"/>
    <p:restoredTop sz="84474" autoAdjust="0"/>
  </p:normalViewPr>
  <p:slideViewPr>
    <p:cSldViewPr snapToGrid="0">
      <p:cViewPr>
        <p:scale>
          <a:sx n="70" d="100"/>
          <a:sy n="70" d="100"/>
        </p:scale>
        <p:origin x="-101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088" y="-90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6" y="2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AF7C7-9987-47B1-8956-6A82F8796A02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615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6" y="6456615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D961C-FD1D-4169-AC3F-68D72A83A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87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6" y="2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228C6-B59A-4EB5-9CCF-FBF1345E70E4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6" y="3228898"/>
            <a:ext cx="7899400" cy="3058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5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6" y="6456615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2D34F-5439-4C37-B3E3-5703369EDC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36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Слово "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квест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"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было заимствовано из английского языка "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quest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", что переводится, как "поиск", "игра",  "конкретное действие".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Квест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командная игра, эффективное педагогическое средство, позволяющее комплексно решать разнообразные образовательные и развивающие задачи.</a:t>
            </a:r>
          </a:p>
          <a:p>
            <a:pPr>
              <a:spcBef>
                <a:spcPts val="4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настоящее время игры в формате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квестов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очень востребованы, в том числе и в вопросах пропаганды здорового образа жизни.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Целью нашего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квеста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является мотивация молодежи к ведению здорового образа жизни, возрождение семейных ценностей.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2D34F-5439-4C37-B3E3-5703369EDC4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8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	Торжественная часть. Приветствие организаторов.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	Представление команд: название, девиз о здоровом образе жизни, плакат приветствуется. Регламент 2-3 минуты.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	Старт игры: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3.1. озвучивание притчи о человеческих ценностях.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3.2. разъяснение командам условий игры, выдача маршрутных листов.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3.3. прохождение командами станций.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Квест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состоит из 6 этапов – станций. Тип прохождения игры: строго по маршруту. Игра начинается одновременно для всех участников. Команды получают маршрутный лист с перечнем станций, указанием площадок (кабинетов). Участники перемещаются между станциями, выполняя тематические, практические и интеллектуальные задания. На каждом этапе команды получают баллы за правильные решения.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Контроль прохождения станций участниками, начисление баллов осуществляется ответственными за проведение станций в маршрутных листах, учетных бланках.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2D34F-5439-4C37-B3E3-5703369EDC4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3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C290-F1C9-462E-A48A-4E639286E559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4A2-AC5A-420E-89E1-1367E7722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4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C290-F1C9-462E-A48A-4E639286E559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4A2-AC5A-420E-89E1-1367E7722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9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C290-F1C9-462E-A48A-4E639286E559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4A2-AC5A-420E-89E1-1367E7722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9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484B1-288E-4222-B635-1C1C1FD8D1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24808-E266-48E1-BB6F-A6FF5E5AA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AE32-2530-470F-8375-364D514ADF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DC39-3C84-4AAE-B9CE-8ABCFB8C75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79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3B91-E661-4356-812E-F2A986ADD0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416FA-B571-47A2-84BC-CA05DF6863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BE87-818F-4AC5-9713-22B16E8CC9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C27A-EE2E-4A25-81E2-C62A6C0404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28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E903B-F0CC-42EA-9BAA-C3D04B827C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CA92-B394-4524-8822-3C928DDE14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12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80400-15B7-4AAA-BEB8-BCC1473E56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37535-3D24-4C29-A276-591DA62CD1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19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448E-6BA9-421B-BA74-DB5BFD1115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E38C-908D-4994-A095-D1BC1CCEF5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4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8A58-AC6E-4316-80D0-24B36F5289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C1D29-EF3E-406C-BBCF-BD9C01546C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0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C290-F1C9-462E-A48A-4E639286E559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4A2-AC5A-420E-89E1-1367E7722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50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263B-922C-4D38-B0FA-71973146F5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1EB5-BA02-4E27-A6B3-3FA12BC2A9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84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4DE0-9D62-4305-A384-76DCB02BFD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0EC7B-48B6-4205-8C66-99938791EE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26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78725-4A7E-44C6-9246-4BDAD9F05C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7B5D-A89D-42E2-8B92-FE30A37924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C290-F1C9-462E-A48A-4E639286E559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4A2-AC5A-420E-89E1-1367E7722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C290-F1C9-462E-A48A-4E639286E559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4A2-AC5A-420E-89E1-1367E7722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3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C290-F1C9-462E-A48A-4E639286E559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4A2-AC5A-420E-89E1-1367E7722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5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C290-F1C9-462E-A48A-4E639286E559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4A2-AC5A-420E-89E1-1367E7722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4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C290-F1C9-462E-A48A-4E639286E559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4A2-AC5A-420E-89E1-1367E7722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8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C290-F1C9-462E-A48A-4E639286E559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4A2-AC5A-420E-89E1-1367E7722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7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C290-F1C9-462E-A48A-4E639286E559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4A2-AC5A-420E-89E1-1367E7722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C290-F1C9-462E-A48A-4E639286E559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34A2-AC5A-420E-89E1-1367E7722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90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B27E36-0A22-483E-8AA9-5DB0895D48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D20A81-6DE0-4BB4-B5DF-FE76765591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p-medprof@medkirov.ru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9512" y="2044150"/>
            <a:ext cx="8784975" cy="329730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D56509"/>
                </a:solidFill>
                <a:latin typeface="Arial" pitchFamily="34" charset="0"/>
                <a:cs typeface="Arial" pitchFamily="34" charset="0"/>
              </a:rPr>
              <a:t>Организация</a:t>
            </a:r>
            <a:br>
              <a:rPr lang="ru-RU" sz="4000" b="1" dirty="0" smtClean="0">
                <a:solidFill>
                  <a:srgbClr val="D56509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D56509"/>
                </a:solidFill>
                <a:latin typeface="Arial" pitchFamily="34" charset="0"/>
                <a:cs typeface="Arial" pitchFamily="34" charset="0"/>
              </a:rPr>
              <a:t>и проведение </a:t>
            </a:r>
            <a:r>
              <a:rPr lang="ru-RU" sz="4000" b="1" dirty="0" err="1" smtClean="0">
                <a:solidFill>
                  <a:srgbClr val="D56509"/>
                </a:solidFill>
                <a:latin typeface="Arial" pitchFamily="34" charset="0"/>
                <a:cs typeface="Arial" pitchFamily="34" charset="0"/>
              </a:rPr>
              <a:t>квеста</a:t>
            </a:r>
            <a:r>
              <a:rPr lang="ru-RU" sz="4000" b="1" dirty="0" smtClean="0">
                <a:solidFill>
                  <a:srgbClr val="D5650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D56509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D56509"/>
                </a:solidFill>
                <a:latin typeface="Arial" pitchFamily="34" charset="0"/>
                <a:cs typeface="Arial" pitchFamily="34" charset="0"/>
              </a:rPr>
              <a:t>«Всё в твоих руках»</a:t>
            </a:r>
            <a:endParaRPr lang="ru-RU" sz="4000" b="1" dirty="0">
              <a:solidFill>
                <a:srgbClr val="D565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2530284" y="5705872"/>
            <a:ext cx="6400800" cy="69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Т.И. Созонтова, преподаватель</a:t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Центра медицинской профилактики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5862" y="0"/>
            <a:ext cx="3929790" cy="2382846"/>
            <a:chOff x="0" y="-1"/>
            <a:chExt cx="2413588" cy="146349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0" y="-1"/>
              <a:ext cx="2413588" cy="1463490"/>
              <a:chOff x="0" y="-1"/>
              <a:chExt cx="2413588" cy="1463490"/>
            </a:xfrm>
          </p:grpSpPr>
          <p:pic>
            <p:nvPicPr>
              <p:cNvPr id="25" name="Picture 10" descr="C:\Documents and Settings\Голуб\!!!!!!!\Презентации\!!! 2017 НАШИ\ВК 28.03.2017\листья уголо2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64"/>
              <a:stretch/>
            </p:blipFill>
            <p:spPr bwMode="auto">
              <a:xfrm>
                <a:off x="0" y="-1"/>
                <a:ext cx="2413588" cy="12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Прямоугольник 25"/>
              <p:cNvSpPr/>
              <p:nvPr/>
            </p:nvSpPr>
            <p:spPr>
              <a:xfrm>
                <a:off x="1" y="0"/>
                <a:ext cx="1754372" cy="1297172"/>
              </a:xfrm>
              <a:prstGeom prst="rect">
                <a:avLst/>
              </a:prstGeom>
              <a:solidFill>
                <a:srgbClr val="FFFF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 rot="199215">
                <a:off x="1159811" y="616681"/>
                <a:ext cx="510362" cy="499730"/>
              </a:xfrm>
              <a:prstGeom prst="ellipse">
                <a:avLst/>
              </a:prstGeom>
              <a:solidFill>
                <a:srgbClr val="FCD5B5">
                  <a:alpha val="1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 rot="199215">
                <a:off x="1387628" y="73784"/>
                <a:ext cx="355114" cy="347716"/>
              </a:xfrm>
              <a:prstGeom prst="ellipse">
                <a:avLst/>
              </a:prstGeom>
              <a:solidFill>
                <a:srgbClr val="FCD5B5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 rot="199215">
                <a:off x="148855" y="1115773"/>
                <a:ext cx="355114" cy="347716"/>
              </a:xfrm>
              <a:prstGeom prst="ellipse">
                <a:avLst/>
              </a:prstGeom>
              <a:solidFill>
                <a:srgbClr val="FCD5B5">
                  <a:alpha val="1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76490" y="63796"/>
              <a:ext cx="944237" cy="947315"/>
              <a:chOff x="111125" y="35401"/>
              <a:chExt cx="1097963" cy="1117350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11125" y="35401"/>
                <a:ext cx="1097963" cy="111735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" name="Группа 21"/>
              <p:cNvGrpSpPr>
                <a:grpSpLocks/>
              </p:cNvGrpSpPr>
              <p:nvPr/>
            </p:nvGrpSpPr>
            <p:grpSpPr bwMode="auto">
              <a:xfrm>
                <a:off x="144097" y="68911"/>
                <a:ext cx="1029040" cy="1042843"/>
                <a:chOff x="122831" y="91684"/>
                <a:chExt cx="1204721" cy="1221014"/>
              </a:xfrm>
            </p:grpSpPr>
            <p:sp>
              <p:nvSpPr>
                <p:cNvPr id="23" name="Овал 22"/>
                <p:cNvSpPr/>
                <p:nvPr/>
              </p:nvSpPr>
              <p:spPr>
                <a:xfrm>
                  <a:off x="122831" y="91684"/>
                  <a:ext cx="1204721" cy="1221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24" name="Picture 4" descr="G:\Моя ПАПКА\В работе\ЛОГОТИП ЦМП\Лого Центра МП круглый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407" y="106434"/>
                  <a:ext cx="1152128" cy="1191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3" name="Группа 2"/>
          <p:cNvGrpSpPr/>
          <p:nvPr/>
        </p:nvGrpSpPr>
        <p:grpSpPr>
          <a:xfrm>
            <a:off x="2936775" y="347864"/>
            <a:ext cx="5501206" cy="1154985"/>
            <a:chOff x="3252085" y="238680"/>
            <a:chExt cx="5501206" cy="1154985"/>
          </a:xfrm>
        </p:grpSpPr>
        <p:pic>
          <p:nvPicPr>
            <p:cNvPr id="11" name="Рисунок 10" descr="Центр медпрофилактики.png"/>
            <p:cNvPicPr>
              <a:picLocks noChangeAspect="1"/>
            </p:cNvPicPr>
            <p:nvPr/>
          </p:nvPicPr>
          <p:blipFill rotWithShape="1">
            <a:blip r:embed="rId4" cstate="print"/>
            <a:srcRect r="41888" b="46332"/>
            <a:stretch/>
          </p:blipFill>
          <p:spPr>
            <a:xfrm>
              <a:off x="3252085" y="238680"/>
              <a:ext cx="3894767" cy="431356"/>
            </a:xfrm>
            <a:prstGeom prst="rect">
              <a:avLst/>
            </a:prstGeom>
          </p:spPr>
        </p:pic>
        <p:pic>
          <p:nvPicPr>
            <p:cNvPr id="13" name="Рисунок 12" descr="Центр медпрофилактики.png"/>
            <p:cNvPicPr>
              <a:picLocks noChangeAspect="1"/>
            </p:cNvPicPr>
            <p:nvPr/>
          </p:nvPicPr>
          <p:blipFill>
            <a:blip r:embed="rId5" cstate="print"/>
            <a:srcRect t="52461"/>
            <a:stretch>
              <a:fillRect/>
            </a:stretch>
          </p:blipFill>
          <p:spPr>
            <a:xfrm>
              <a:off x="3252085" y="1080033"/>
              <a:ext cx="5501206" cy="313632"/>
            </a:xfrm>
            <a:prstGeom prst="rect">
              <a:avLst/>
            </a:prstGeom>
          </p:spPr>
        </p:pic>
        <p:pic>
          <p:nvPicPr>
            <p:cNvPr id="30" name="Рисунок 29" descr="Центр медпрофилактики.png"/>
            <p:cNvPicPr>
              <a:picLocks noChangeAspect="1"/>
            </p:cNvPicPr>
            <p:nvPr/>
          </p:nvPicPr>
          <p:blipFill rotWithShape="1">
            <a:blip r:embed="rId4" cstate="print"/>
            <a:srcRect l="58553" b="46332"/>
            <a:stretch/>
          </p:blipFill>
          <p:spPr>
            <a:xfrm>
              <a:off x="3252085" y="655791"/>
              <a:ext cx="2777876" cy="431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02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Целищева\Desktop\!!!!!!!\Методички\Организация и проведение квеста (май 2018)\подростки с гантелям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089" r="12738" b="22401"/>
          <a:stretch/>
        </p:blipFill>
        <p:spPr bwMode="auto">
          <a:xfrm flipH="1">
            <a:off x="3739486" y="2734916"/>
            <a:ext cx="4776713" cy="287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46162" y="1651380"/>
            <a:ext cx="7383439" cy="1023582"/>
          </a:xfrm>
          <a:prstGeom prst="roundRect">
            <a:avLst/>
          </a:prstGeom>
          <a:solidFill>
            <a:srgbClr val="F5D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47664" y="188640"/>
            <a:ext cx="759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2400" b="1" dirty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станций </a:t>
            </a:r>
            <a:r>
              <a:rPr lang="ru-RU" sz="2400" b="1" dirty="0" err="1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-игры</a:t>
            </a:r>
            <a:b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«Все </a:t>
            </a:r>
            <a:r>
              <a:rPr lang="ru-RU" sz="2400" b="1" dirty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в твоих руках»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8301" y="1883392"/>
            <a:ext cx="678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C497D"/>
                </a:solidFill>
                <a:latin typeface="Arial" pitchFamily="34" charset="0"/>
                <a:cs typeface="Arial" pitchFamily="34" charset="0"/>
              </a:rPr>
              <a:t>ВИКТОРИНА ЗОЖ</a:t>
            </a:r>
            <a:endParaRPr lang="ru-RU" sz="3600" dirty="0">
              <a:solidFill>
                <a:srgbClr val="7C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765" y="3084397"/>
            <a:ext cx="330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latin typeface="Arial" pitchFamily="34" charset="0"/>
                <a:cs typeface="Arial" pitchFamily="34" charset="0"/>
              </a:rPr>
              <a:t>конкурсные задания на знание основ здорового образа жизни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7924" y="1569492"/>
            <a:ext cx="1583139" cy="382138"/>
          </a:xfrm>
          <a:prstGeom prst="roundRect">
            <a:avLst>
              <a:gd name="adj" fmla="val 28432"/>
            </a:avLst>
          </a:prstGeom>
          <a:solidFill>
            <a:srgbClr val="7C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станция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9810" y="5663820"/>
            <a:ext cx="7383439" cy="464025"/>
          </a:xfrm>
          <a:prstGeom prst="roundRect">
            <a:avLst/>
          </a:prstGeom>
          <a:solidFill>
            <a:srgbClr val="F5D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Центр медицинской профилактики КОГБУЗ «МИАЦ»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857514" y="2882940"/>
            <a:ext cx="548205" cy="474196"/>
          </a:xfrm>
          <a:custGeom>
            <a:avLst/>
            <a:gdLst>
              <a:gd name="connsiteX0" fmla="*/ 0 w 1512168"/>
              <a:gd name="connsiteY0" fmla="*/ 0 h 1368152"/>
              <a:gd name="connsiteX1" fmla="*/ 1512168 w 1512168"/>
              <a:gd name="connsiteY1" fmla="*/ 0 h 1368152"/>
              <a:gd name="connsiteX2" fmla="*/ 1512168 w 1512168"/>
              <a:gd name="connsiteY2" fmla="*/ 1368152 h 1368152"/>
              <a:gd name="connsiteX3" fmla="*/ 0 w 1512168"/>
              <a:gd name="connsiteY3" fmla="*/ 1368152 h 1368152"/>
              <a:gd name="connsiteX4" fmla="*/ 0 w 1512168"/>
              <a:gd name="connsiteY4" fmla="*/ 0 h 1368152"/>
              <a:gd name="connsiteX0" fmla="*/ 0 w 1512168"/>
              <a:gd name="connsiteY0" fmla="*/ 0 h 1584176"/>
              <a:gd name="connsiteX1" fmla="*/ 1512168 w 1512168"/>
              <a:gd name="connsiteY1" fmla="*/ 0 h 1584176"/>
              <a:gd name="connsiteX2" fmla="*/ 1512168 w 1512168"/>
              <a:gd name="connsiteY2" fmla="*/ 1368152 h 1584176"/>
              <a:gd name="connsiteX3" fmla="*/ 432048 w 1512168"/>
              <a:gd name="connsiteY3" fmla="*/ 1584176 h 1584176"/>
              <a:gd name="connsiteX4" fmla="*/ 0 w 1512168"/>
              <a:gd name="connsiteY4" fmla="*/ 0 h 1584176"/>
              <a:gd name="connsiteX0" fmla="*/ 0 w 1512168"/>
              <a:gd name="connsiteY0" fmla="*/ 0 h 1584176"/>
              <a:gd name="connsiteX1" fmla="*/ 1512168 w 1512168"/>
              <a:gd name="connsiteY1" fmla="*/ 0 h 1584176"/>
              <a:gd name="connsiteX2" fmla="*/ 792088 w 1512168"/>
              <a:gd name="connsiteY2" fmla="*/ 1296144 h 1584176"/>
              <a:gd name="connsiteX3" fmla="*/ 432048 w 1512168"/>
              <a:gd name="connsiteY3" fmla="*/ 1584176 h 1584176"/>
              <a:gd name="connsiteX4" fmla="*/ 0 w 1512168"/>
              <a:gd name="connsiteY4" fmla="*/ 0 h 1584176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372450 w 2232248"/>
              <a:gd name="connsiteY1" fmla="*/ 477883 h 2160240"/>
              <a:gd name="connsiteX2" fmla="*/ 2232248 w 2232248"/>
              <a:gd name="connsiteY2" fmla="*/ 0 h 2160240"/>
              <a:gd name="connsiteX3" fmla="*/ 762303 w 2232248"/>
              <a:gd name="connsiteY3" fmla="*/ 1907950 h 2160240"/>
              <a:gd name="connsiteX4" fmla="*/ 432048 w 2232248"/>
              <a:gd name="connsiteY4" fmla="*/ 2160240 h 2160240"/>
              <a:gd name="connsiteX5" fmla="*/ 0 w 2232248"/>
              <a:gd name="connsiteY5" fmla="*/ 576064 h 2160240"/>
              <a:gd name="connsiteX0" fmla="*/ 0 w 2324582"/>
              <a:gd name="connsiteY0" fmla="*/ 1276012 h 2160240"/>
              <a:gd name="connsiteX1" fmla="*/ 464784 w 2324582"/>
              <a:gd name="connsiteY1" fmla="*/ 477883 h 2160240"/>
              <a:gd name="connsiteX2" fmla="*/ 2324582 w 2324582"/>
              <a:gd name="connsiteY2" fmla="*/ 0 h 2160240"/>
              <a:gd name="connsiteX3" fmla="*/ 854637 w 2324582"/>
              <a:gd name="connsiteY3" fmla="*/ 1907950 h 2160240"/>
              <a:gd name="connsiteX4" fmla="*/ 524382 w 2324582"/>
              <a:gd name="connsiteY4" fmla="*/ 2160240 h 2160240"/>
              <a:gd name="connsiteX5" fmla="*/ 0 w 2324582"/>
              <a:gd name="connsiteY5" fmla="*/ 1276012 h 2160240"/>
              <a:gd name="connsiteX0" fmla="*/ 0 w 2324582"/>
              <a:gd name="connsiteY0" fmla="*/ 1276012 h 2160240"/>
              <a:gd name="connsiteX1" fmla="*/ 464784 w 2324582"/>
              <a:gd name="connsiteY1" fmla="*/ 477883 h 2160240"/>
              <a:gd name="connsiteX2" fmla="*/ 2324582 w 2324582"/>
              <a:gd name="connsiteY2" fmla="*/ 0 h 2160240"/>
              <a:gd name="connsiteX3" fmla="*/ 854637 w 2324582"/>
              <a:gd name="connsiteY3" fmla="*/ 1907950 h 2160240"/>
              <a:gd name="connsiteX4" fmla="*/ 524382 w 2324582"/>
              <a:gd name="connsiteY4" fmla="*/ 2160240 h 2160240"/>
              <a:gd name="connsiteX5" fmla="*/ 0 w 2324582"/>
              <a:gd name="connsiteY5" fmla="*/ 1276012 h 2160240"/>
              <a:gd name="connsiteX0" fmla="*/ 0 w 2333518"/>
              <a:gd name="connsiteY0" fmla="*/ 1278991 h 2160240"/>
              <a:gd name="connsiteX1" fmla="*/ 473720 w 2333518"/>
              <a:gd name="connsiteY1" fmla="*/ 477883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473720 w 2333518"/>
              <a:gd name="connsiteY1" fmla="*/ 477883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455849 w 2333518"/>
              <a:gd name="connsiteY2" fmla="*/ 99912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1093248 w 2371797"/>
              <a:gd name="connsiteY3" fmla="*/ 902384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489389 w 2437821"/>
              <a:gd name="connsiteY4" fmla="*/ 880046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8478 w 2437821"/>
              <a:gd name="connsiteY4" fmla="*/ 120528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8478 w 2437821"/>
              <a:gd name="connsiteY4" fmla="*/ 120528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73563"/>
              <a:gd name="connsiteY0" fmla="*/ 1490529 h 2371778"/>
              <a:gd name="connsiteX1" fmla="*/ 220547 w 2473563"/>
              <a:gd name="connsiteY1" fmla="*/ 1314906 h 2371778"/>
              <a:gd name="connsiteX2" fmla="*/ 426064 w 2473563"/>
              <a:gd name="connsiteY2" fmla="*/ 1350649 h 2371778"/>
              <a:gd name="connsiteX3" fmla="*/ 670300 w 2473563"/>
              <a:gd name="connsiteY3" fmla="*/ 1791466 h 2371778"/>
              <a:gd name="connsiteX4" fmla="*/ 2308478 w 2473563"/>
              <a:gd name="connsiteY4" fmla="*/ 126485 h 2371778"/>
              <a:gd name="connsiteX5" fmla="*/ 2369260 w 2473563"/>
              <a:gd name="connsiteY5" fmla="*/ 205581 h 2371778"/>
              <a:gd name="connsiteX6" fmla="*/ 863573 w 2473563"/>
              <a:gd name="connsiteY6" fmla="*/ 2119488 h 2371778"/>
              <a:gd name="connsiteX7" fmla="*/ 533318 w 2473563"/>
              <a:gd name="connsiteY7" fmla="*/ 2371778 h 2371778"/>
              <a:gd name="connsiteX8" fmla="*/ 0 w 2473563"/>
              <a:gd name="connsiteY8" fmla="*/ 1490529 h 2371778"/>
              <a:gd name="connsiteX0" fmla="*/ 0 w 2473563"/>
              <a:gd name="connsiteY0" fmla="*/ 1490529 h 2371778"/>
              <a:gd name="connsiteX1" fmla="*/ 220547 w 2473563"/>
              <a:gd name="connsiteY1" fmla="*/ 1314906 h 2371778"/>
              <a:gd name="connsiteX2" fmla="*/ 426064 w 2473563"/>
              <a:gd name="connsiteY2" fmla="*/ 1350649 h 2371778"/>
              <a:gd name="connsiteX3" fmla="*/ 670300 w 2473563"/>
              <a:gd name="connsiteY3" fmla="*/ 1791466 h 2371778"/>
              <a:gd name="connsiteX4" fmla="*/ 2308478 w 2473563"/>
              <a:gd name="connsiteY4" fmla="*/ 126485 h 2371778"/>
              <a:gd name="connsiteX5" fmla="*/ 2369260 w 2473563"/>
              <a:gd name="connsiteY5" fmla="*/ 205581 h 2371778"/>
              <a:gd name="connsiteX6" fmla="*/ 863573 w 2473563"/>
              <a:gd name="connsiteY6" fmla="*/ 2119488 h 2371778"/>
              <a:gd name="connsiteX7" fmla="*/ 533318 w 2473563"/>
              <a:gd name="connsiteY7" fmla="*/ 2371778 h 2371778"/>
              <a:gd name="connsiteX8" fmla="*/ 0 w 2473563"/>
              <a:gd name="connsiteY8" fmla="*/ 1490529 h 2371778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9260" h="2245293">
                <a:moveTo>
                  <a:pt x="0" y="1364044"/>
                </a:moveTo>
                <a:cubicBezTo>
                  <a:pt x="60609" y="1287633"/>
                  <a:pt x="133131" y="1229090"/>
                  <a:pt x="220547" y="1188421"/>
                </a:cubicBezTo>
                <a:cubicBezTo>
                  <a:pt x="318838" y="1149701"/>
                  <a:pt x="378407" y="1170551"/>
                  <a:pt x="426064" y="1224164"/>
                </a:cubicBezTo>
                <a:cubicBezTo>
                  <a:pt x="532793" y="1320966"/>
                  <a:pt x="632370" y="1562939"/>
                  <a:pt x="670300" y="1664981"/>
                </a:cubicBezTo>
                <a:cubicBezTo>
                  <a:pt x="1058994" y="1012690"/>
                  <a:pt x="1801930" y="245450"/>
                  <a:pt x="2308478" y="0"/>
                </a:cubicBezTo>
                <a:cubicBezTo>
                  <a:pt x="2320594" y="19636"/>
                  <a:pt x="2315702" y="25419"/>
                  <a:pt x="2369260" y="79096"/>
                </a:cubicBezTo>
                <a:cubicBezTo>
                  <a:pt x="1766231" y="516278"/>
                  <a:pt x="1212926" y="1313625"/>
                  <a:pt x="863573" y="1993003"/>
                </a:cubicBezTo>
                <a:cubicBezTo>
                  <a:pt x="735617" y="2059229"/>
                  <a:pt x="616596" y="2140346"/>
                  <a:pt x="533318" y="2245293"/>
                </a:cubicBezTo>
                <a:cubicBezTo>
                  <a:pt x="406180" y="1899915"/>
                  <a:pt x="243299" y="1432421"/>
                  <a:pt x="0" y="1364044"/>
                </a:cubicBezTo>
                <a:close/>
              </a:path>
            </a:pathLst>
          </a:custGeom>
          <a:solidFill>
            <a:srgbClr val="7C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Целищева\Desktop\!!!!!!!\Методички\Организация и проведение квеста (май 2018)\семь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9" b="46825"/>
          <a:stretch/>
        </p:blipFill>
        <p:spPr bwMode="auto">
          <a:xfrm>
            <a:off x="1621212" y="2606723"/>
            <a:ext cx="6826754" cy="29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46162" y="1651379"/>
            <a:ext cx="7383439" cy="11191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47664" y="188640"/>
            <a:ext cx="759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2400" b="1" dirty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станций </a:t>
            </a:r>
            <a:r>
              <a:rPr lang="ru-RU" sz="2400" b="1" dirty="0" err="1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-игры</a:t>
            </a:r>
            <a:b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«Все </a:t>
            </a:r>
            <a:r>
              <a:rPr lang="ru-RU" sz="2400" b="1" dirty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в твоих руках»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8301" y="1951632"/>
            <a:ext cx="678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37743"/>
                </a:solidFill>
                <a:latin typeface="Arial" pitchFamily="34" charset="0"/>
                <a:cs typeface="Arial" pitchFamily="34" charset="0"/>
              </a:rPr>
              <a:t>СЕМЕЙНЫЕ ЦЕННОСТИ</a:t>
            </a:r>
            <a:endParaRPr lang="ru-RU" sz="3600" dirty="0">
              <a:solidFill>
                <a:srgbClr val="1377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765" y="3084397"/>
            <a:ext cx="3057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задания по основам здоровой семьи,  семейных ценностей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7924" y="1569492"/>
            <a:ext cx="1583139" cy="382138"/>
          </a:xfrm>
          <a:prstGeom prst="roundRect">
            <a:avLst>
              <a:gd name="adj" fmla="val 28432"/>
            </a:avLst>
          </a:prstGeom>
          <a:solidFill>
            <a:srgbClr val="137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станция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9810" y="5663820"/>
            <a:ext cx="7478972" cy="4640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Центр медицинской профилактики КОГБУЗ «МИАЦ»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857514" y="2882940"/>
            <a:ext cx="548205" cy="474196"/>
          </a:xfrm>
          <a:custGeom>
            <a:avLst/>
            <a:gdLst>
              <a:gd name="connsiteX0" fmla="*/ 0 w 1512168"/>
              <a:gd name="connsiteY0" fmla="*/ 0 h 1368152"/>
              <a:gd name="connsiteX1" fmla="*/ 1512168 w 1512168"/>
              <a:gd name="connsiteY1" fmla="*/ 0 h 1368152"/>
              <a:gd name="connsiteX2" fmla="*/ 1512168 w 1512168"/>
              <a:gd name="connsiteY2" fmla="*/ 1368152 h 1368152"/>
              <a:gd name="connsiteX3" fmla="*/ 0 w 1512168"/>
              <a:gd name="connsiteY3" fmla="*/ 1368152 h 1368152"/>
              <a:gd name="connsiteX4" fmla="*/ 0 w 1512168"/>
              <a:gd name="connsiteY4" fmla="*/ 0 h 1368152"/>
              <a:gd name="connsiteX0" fmla="*/ 0 w 1512168"/>
              <a:gd name="connsiteY0" fmla="*/ 0 h 1584176"/>
              <a:gd name="connsiteX1" fmla="*/ 1512168 w 1512168"/>
              <a:gd name="connsiteY1" fmla="*/ 0 h 1584176"/>
              <a:gd name="connsiteX2" fmla="*/ 1512168 w 1512168"/>
              <a:gd name="connsiteY2" fmla="*/ 1368152 h 1584176"/>
              <a:gd name="connsiteX3" fmla="*/ 432048 w 1512168"/>
              <a:gd name="connsiteY3" fmla="*/ 1584176 h 1584176"/>
              <a:gd name="connsiteX4" fmla="*/ 0 w 1512168"/>
              <a:gd name="connsiteY4" fmla="*/ 0 h 1584176"/>
              <a:gd name="connsiteX0" fmla="*/ 0 w 1512168"/>
              <a:gd name="connsiteY0" fmla="*/ 0 h 1584176"/>
              <a:gd name="connsiteX1" fmla="*/ 1512168 w 1512168"/>
              <a:gd name="connsiteY1" fmla="*/ 0 h 1584176"/>
              <a:gd name="connsiteX2" fmla="*/ 792088 w 1512168"/>
              <a:gd name="connsiteY2" fmla="*/ 1296144 h 1584176"/>
              <a:gd name="connsiteX3" fmla="*/ 432048 w 1512168"/>
              <a:gd name="connsiteY3" fmla="*/ 1584176 h 1584176"/>
              <a:gd name="connsiteX4" fmla="*/ 0 w 1512168"/>
              <a:gd name="connsiteY4" fmla="*/ 0 h 1584176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372450 w 2232248"/>
              <a:gd name="connsiteY1" fmla="*/ 477883 h 2160240"/>
              <a:gd name="connsiteX2" fmla="*/ 2232248 w 2232248"/>
              <a:gd name="connsiteY2" fmla="*/ 0 h 2160240"/>
              <a:gd name="connsiteX3" fmla="*/ 762303 w 2232248"/>
              <a:gd name="connsiteY3" fmla="*/ 1907950 h 2160240"/>
              <a:gd name="connsiteX4" fmla="*/ 432048 w 2232248"/>
              <a:gd name="connsiteY4" fmla="*/ 2160240 h 2160240"/>
              <a:gd name="connsiteX5" fmla="*/ 0 w 2232248"/>
              <a:gd name="connsiteY5" fmla="*/ 576064 h 2160240"/>
              <a:gd name="connsiteX0" fmla="*/ 0 w 2324582"/>
              <a:gd name="connsiteY0" fmla="*/ 1276012 h 2160240"/>
              <a:gd name="connsiteX1" fmla="*/ 464784 w 2324582"/>
              <a:gd name="connsiteY1" fmla="*/ 477883 h 2160240"/>
              <a:gd name="connsiteX2" fmla="*/ 2324582 w 2324582"/>
              <a:gd name="connsiteY2" fmla="*/ 0 h 2160240"/>
              <a:gd name="connsiteX3" fmla="*/ 854637 w 2324582"/>
              <a:gd name="connsiteY3" fmla="*/ 1907950 h 2160240"/>
              <a:gd name="connsiteX4" fmla="*/ 524382 w 2324582"/>
              <a:gd name="connsiteY4" fmla="*/ 2160240 h 2160240"/>
              <a:gd name="connsiteX5" fmla="*/ 0 w 2324582"/>
              <a:gd name="connsiteY5" fmla="*/ 1276012 h 2160240"/>
              <a:gd name="connsiteX0" fmla="*/ 0 w 2324582"/>
              <a:gd name="connsiteY0" fmla="*/ 1276012 h 2160240"/>
              <a:gd name="connsiteX1" fmla="*/ 464784 w 2324582"/>
              <a:gd name="connsiteY1" fmla="*/ 477883 h 2160240"/>
              <a:gd name="connsiteX2" fmla="*/ 2324582 w 2324582"/>
              <a:gd name="connsiteY2" fmla="*/ 0 h 2160240"/>
              <a:gd name="connsiteX3" fmla="*/ 854637 w 2324582"/>
              <a:gd name="connsiteY3" fmla="*/ 1907950 h 2160240"/>
              <a:gd name="connsiteX4" fmla="*/ 524382 w 2324582"/>
              <a:gd name="connsiteY4" fmla="*/ 2160240 h 2160240"/>
              <a:gd name="connsiteX5" fmla="*/ 0 w 2324582"/>
              <a:gd name="connsiteY5" fmla="*/ 1276012 h 2160240"/>
              <a:gd name="connsiteX0" fmla="*/ 0 w 2333518"/>
              <a:gd name="connsiteY0" fmla="*/ 1278991 h 2160240"/>
              <a:gd name="connsiteX1" fmla="*/ 473720 w 2333518"/>
              <a:gd name="connsiteY1" fmla="*/ 477883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473720 w 2333518"/>
              <a:gd name="connsiteY1" fmla="*/ 477883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455849 w 2333518"/>
              <a:gd name="connsiteY2" fmla="*/ 99912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1093248 w 2371797"/>
              <a:gd name="connsiteY3" fmla="*/ 902384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489389 w 2437821"/>
              <a:gd name="connsiteY4" fmla="*/ 880046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8478 w 2437821"/>
              <a:gd name="connsiteY4" fmla="*/ 120528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8478 w 2437821"/>
              <a:gd name="connsiteY4" fmla="*/ 120528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73563"/>
              <a:gd name="connsiteY0" fmla="*/ 1490529 h 2371778"/>
              <a:gd name="connsiteX1" fmla="*/ 220547 w 2473563"/>
              <a:gd name="connsiteY1" fmla="*/ 1314906 h 2371778"/>
              <a:gd name="connsiteX2" fmla="*/ 426064 w 2473563"/>
              <a:gd name="connsiteY2" fmla="*/ 1350649 h 2371778"/>
              <a:gd name="connsiteX3" fmla="*/ 670300 w 2473563"/>
              <a:gd name="connsiteY3" fmla="*/ 1791466 h 2371778"/>
              <a:gd name="connsiteX4" fmla="*/ 2308478 w 2473563"/>
              <a:gd name="connsiteY4" fmla="*/ 126485 h 2371778"/>
              <a:gd name="connsiteX5" fmla="*/ 2369260 w 2473563"/>
              <a:gd name="connsiteY5" fmla="*/ 205581 h 2371778"/>
              <a:gd name="connsiteX6" fmla="*/ 863573 w 2473563"/>
              <a:gd name="connsiteY6" fmla="*/ 2119488 h 2371778"/>
              <a:gd name="connsiteX7" fmla="*/ 533318 w 2473563"/>
              <a:gd name="connsiteY7" fmla="*/ 2371778 h 2371778"/>
              <a:gd name="connsiteX8" fmla="*/ 0 w 2473563"/>
              <a:gd name="connsiteY8" fmla="*/ 1490529 h 2371778"/>
              <a:gd name="connsiteX0" fmla="*/ 0 w 2473563"/>
              <a:gd name="connsiteY0" fmla="*/ 1490529 h 2371778"/>
              <a:gd name="connsiteX1" fmla="*/ 220547 w 2473563"/>
              <a:gd name="connsiteY1" fmla="*/ 1314906 h 2371778"/>
              <a:gd name="connsiteX2" fmla="*/ 426064 w 2473563"/>
              <a:gd name="connsiteY2" fmla="*/ 1350649 h 2371778"/>
              <a:gd name="connsiteX3" fmla="*/ 670300 w 2473563"/>
              <a:gd name="connsiteY3" fmla="*/ 1791466 h 2371778"/>
              <a:gd name="connsiteX4" fmla="*/ 2308478 w 2473563"/>
              <a:gd name="connsiteY4" fmla="*/ 126485 h 2371778"/>
              <a:gd name="connsiteX5" fmla="*/ 2369260 w 2473563"/>
              <a:gd name="connsiteY5" fmla="*/ 205581 h 2371778"/>
              <a:gd name="connsiteX6" fmla="*/ 863573 w 2473563"/>
              <a:gd name="connsiteY6" fmla="*/ 2119488 h 2371778"/>
              <a:gd name="connsiteX7" fmla="*/ 533318 w 2473563"/>
              <a:gd name="connsiteY7" fmla="*/ 2371778 h 2371778"/>
              <a:gd name="connsiteX8" fmla="*/ 0 w 2473563"/>
              <a:gd name="connsiteY8" fmla="*/ 1490529 h 2371778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9260" h="2245293">
                <a:moveTo>
                  <a:pt x="0" y="1364044"/>
                </a:moveTo>
                <a:cubicBezTo>
                  <a:pt x="60609" y="1287633"/>
                  <a:pt x="133131" y="1229090"/>
                  <a:pt x="220547" y="1188421"/>
                </a:cubicBezTo>
                <a:cubicBezTo>
                  <a:pt x="318838" y="1149701"/>
                  <a:pt x="378407" y="1170551"/>
                  <a:pt x="426064" y="1224164"/>
                </a:cubicBezTo>
                <a:cubicBezTo>
                  <a:pt x="532793" y="1320966"/>
                  <a:pt x="632370" y="1562939"/>
                  <a:pt x="670300" y="1664981"/>
                </a:cubicBezTo>
                <a:cubicBezTo>
                  <a:pt x="1058994" y="1012690"/>
                  <a:pt x="1801930" y="245450"/>
                  <a:pt x="2308478" y="0"/>
                </a:cubicBezTo>
                <a:cubicBezTo>
                  <a:pt x="2320594" y="19636"/>
                  <a:pt x="2315702" y="25419"/>
                  <a:pt x="2369260" y="79096"/>
                </a:cubicBezTo>
                <a:cubicBezTo>
                  <a:pt x="1766231" y="516278"/>
                  <a:pt x="1212926" y="1313625"/>
                  <a:pt x="863573" y="1993003"/>
                </a:cubicBezTo>
                <a:cubicBezTo>
                  <a:pt x="735617" y="2059229"/>
                  <a:pt x="616596" y="2140346"/>
                  <a:pt x="533318" y="2245293"/>
                </a:cubicBezTo>
                <a:cubicBezTo>
                  <a:pt x="406180" y="1899915"/>
                  <a:pt x="243299" y="1432421"/>
                  <a:pt x="0" y="1364044"/>
                </a:cubicBezTo>
                <a:close/>
              </a:path>
            </a:pathLst>
          </a:custGeom>
          <a:solidFill>
            <a:srgbClr val="13774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Целищева\Desktop\!!!!!!!\Методички\Организация и проведение квеста (май 2018)\девуш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5714" y="2756966"/>
            <a:ext cx="4749421" cy="29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46162" y="1651379"/>
            <a:ext cx="7383439" cy="11191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47664" y="188640"/>
            <a:ext cx="759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2400" b="1" dirty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станций </a:t>
            </a:r>
            <a:r>
              <a:rPr lang="ru-RU" sz="2400" b="1" dirty="0" err="1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-игры</a:t>
            </a:r>
            <a:b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«Все </a:t>
            </a:r>
            <a:r>
              <a:rPr lang="ru-RU" sz="2400" b="1" dirty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в твоих руках»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8301" y="1951632"/>
            <a:ext cx="678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ГИГИЕНА И ЗОЖ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765" y="3084397"/>
            <a:ext cx="3057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вопросы охраны репродуктивного здоровья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7924" y="1569492"/>
            <a:ext cx="1583139" cy="382138"/>
          </a:xfrm>
          <a:prstGeom prst="roundRect">
            <a:avLst>
              <a:gd name="adj" fmla="val 2843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станция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9810" y="5554640"/>
            <a:ext cx="7383439" cy="7096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/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Центр планирования семьи КОГБУЗ «Кировский областной клинический перинатальный центр»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857514" y="2882940"/>
            <a:ext cx="548205" cy="474196"/>
          </a:xfrm>
          <a:custGeom>
            <a:avLst/>
            <a:gdLst>
              <a:gd name="connsiteX0" fmla="*/ 0 w 1512168"/>
              <a:gd name="connsiteY0" fmla="*/ 0 h 1368152"/>
              <a:gd name="connsiteX1" fmla="*/ 1512168 w 1512168"/>
              <a:gd name="connsiteY1" fmla="*/ 0 h 1368152"/>
              <a:gd name="connsiteX2" fmla="*/ 1512168 w 1512168"/>
              <a:gd name="connsiteY2" fmla="*/ 1368152 h 1368152"/>
              <a:gd name="connsiteX3" fmla="*/ 0 w 1512168"/>
              <a:gd name="connsiteY3" fmla="*/ 1368152 h 1368152"/>
              <a:gd name="connsiteX4" fmla="*/ 0 w 1512168"/>
              <a:gd name="connsiteY4" fmla="*/ 0 h 1368152"/>
              <a:gd name="connsiteX0" fmla="*/ 0 w 1512168"/>
              <a:gd name="connsiteY0" fmla="*/ 0 h 1584176"/>
              <a:gd name="connsiteX1" fmla="*/ 1512168 w 1512168"/>
              <a:gd name="connsiteY1" fmla="*/ 0 h 1584176"/>
              <a:gd name="connsiteX2" fmla="*/ 1512168 w 1512168"/>
              <a:gd name="connsiteY2" fmla="*/ 1368152 h 1584176"/>
              <a:gd name="connsiteX3" fmla="*/ 432048 w 1512168"/>
              <a:gd name="connsiteY3" fmla="*/ 1584176 h 1584176"/>
              <a:gd name="connsiteX4" fmla="*/ 0 w 1512168"/>
              <a:gd name="connsiteY4" fmla="*/ 0 h 1584176"/>
              <a:gd name="connsiteX0" fmla="*/ 0 w 1512168"/>
              <a:gd name="connsiteY0" fmla="*/ 0 h 1584176"/>
              <a:gd name="connsiteX1" fmla="*/ 1512168 w 1512168"/>
              <a:gd name="connsiteY1" fmla="*/ 0 h 1584176"/>
              <a:gd name="connsiteX2" fmla="*/ 792088 w 1512168"/>
              <a:gd name="connsiteY2" fmla="*/ 1296144 h 1584176"/>
              <a:gd name="connsiteX3" fmla="*/ 432048 w 1512168"/>
              <a:gd name="connsiteY3" fmla="*/ 1584176 h 1584176"/>
              <a:gd name="connsiteX4" fmla="*/ 0 w 1512168"/>
              <a:gd name="connsiteY4" fmla="*/ 0 h 1584176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372450 w 2232248"/>
              <a:gd name="connsiteY1" fmla="*/ 477883 h 2160240"/>
              <a:gd name="connsiteX2" fmla="*/ 2232248 w 2232248"/>
              <a:gd name="connsiteY2" fmla="*/ 0 h 2160240"/>
              <a:gd name="connsiteX3" fmla="*/ 762303 w 2232248"/>
              <a:gd name="connsiteY3" fmla="*/ 1907950 h 2160240"/>
              <a:gd name="connsiteX4" fmla="*/ 432048 w 2232248"/>
              <a:gd name="connsiteY4" fmla="*/ 2160240 h 2160240"/>
              <a:gd name="connsiteX5" fmla="*/ 0 w 2232248"/>
              <a:gd name="connsiteY5" fmla="*/ 576064 h 2160240"/>
              <a:gd name="connsiteX0" fmla="*/ 0 w 2324582"/>
              <a:gd name="connsiteY0" fmla="*/ 1276012 h 2160240"/>
              <a:gd name="connsiteX1" fmla="*/ 464784 w 2324582"/>
              <a:gd name="connsiteY1" fmla="*/ 477883 h 2160240"/>
              <a:gd name="connsiteX2" fmla="*/ 2324582 w 2324582"/>
              <a:gd name="connsiteY2" fmla="*/ 0 h 2160240"/>
              <a:gd name="connsiteX3" fmla="*/ 854637 w 2324582"/>
              <a:gd name="connsiteY3" fmla="*/ 1907950 h 2160240"/>
              <a:gd name="connsiteX4" fmla="*/ 524382 w 2324582"/>
              <a:gd name="connsiteY4" fmla="*/ 2160240 h 2160240"/>
              <a:gd name="connsiteX5" fmla="*/ 0 w 2324582"/>
              <a:gd name="connsiteY5" fmla="*/ 1276012 h 2160240"/>
              <a:gd name="connsiteX0" fmla="*/ 0 w 2324582"/>
              <a:gd name="connsiteY0" fmla="*/ 1276012 h 2160240"/>
              <a:gd name="connsiteX1" fmla="*/ 464784 w 2324582"/>
              <a:gd name="connsiteY1" fmla="*/ 477883 h 2160240"/>
              <a:gd name="connsiteX2" fmla="*/ 2324582 w 2324582"/>
              <a:gd name="connsiteY2" fmla="*/ 0 h 2160240"/>
              <a:gd name="connsiteX3" fmla="*/ 854637 w 2324582"/>
              <a:gd name="connsiteY3" fmla="*/ 1907950 h 2160240"/>
              <a:gd name="connsiteX4" fmla="*/ 524382 w 2324582"/>
              <a:gd name="connsiteY4" fmla="*/ 2160240 h 2160240"/>
              <a:gd name="connsiteX5" fmla="*/ 0 w 2324582"/>
              <a:gd name="connsiteY5" fmla="*/ 1276012 h 2160240"/>
              <a:gd name="connsiteX0" fmla="*/ 0 w 2333518"/>
              <a:gd name="connsiteY0" fmla="*/ 1278991 h 2160240"/>
              <a:gd name="connsiteX1" fmla="*/ 473720 w 2333518"/>
              <a:gd name="connsiteY1" fmla="*/ 477883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473720 w 2333518"/>
              <a:gd name="connsiteY1" fmla="*/ 477883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455849 w 2333518"/>
              <a:gd name="connsiteY2" fmla="*/ 99912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1093248 w 2371797"/>
              <a:gd name="connsiteY3" fmla="*/ 902384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489389 w 2437821"/>
              <a:gd name="connsiteY4" fmla="*/ 880046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8478 w 2437821"/>
              <a:gd name="connsiteY4" fmla="*/ 120528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8478 w 2437821"/>
              <a:gd name="connsiteY4" fmla="*/ 120528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73563"/>
              <a:gd name="connsiteY0" fmla="*/ 1490529 h 2371778"/>
              <a:gd name="connsiteX1" fmla="*/ 220547 w 2473563"/>
              <a:gd name="connsiteY1" fmla="*/ 1314906 h 2371778"/>
              <a:gd name="connsiteX2" fmla="*/ 426064 w 2473563"/>
              <a:gd name="connsiteY2" fmla="*/ 1350649 h 2371778"/>
              <a:gd name="connsiteX3" fmla="*/ 670300 w 2473563"/>
              <a:gd name="connsiteY3" fmla="*/ 1791466 h 2371778"/>
              <a:gd name="connsiteX4" fmla="*/ 2308478 w 2473563"/>
              <a:gd name="connsiteY4" fmla="*/ 126485 h 2371778"/>
              <a:gd name="connsiteX5" fmla="*/ 2369260 w 2473563"/>
              <a:gd name="connsiteY5" fmla="*/ 205581 h 2371778"/>
              <a:gd name="connsiteX6" fmla="*/ 863573 w 2473563"/>
              <a:gd name="connsiteY6" fmla="*/ 2119488 h 2371778"/>
              <a:gd name="connsiteX7" fmla="*/ 533318 w 2473563"/>
              <a:gd name="connsiteY7" fmla="*/ 2371778 h 2371778"/>
              <a:gd name="connsiteX8" fmla="*/ 0 w 2473563"/>
              <a:gd name="connsiteY8" fmla="*/ 1490529 h 2371778"/>
              <a:gd name="connsiteX0" fmla="*/ 0 w 2473563"/>
              <a:gd name="connsiteY0" fmla="*/ 1490529 h 2371778"/>
              <a:gd name="connsiteX1" fmla="*/ 220547 w 2473563"/>
              <a:gd name="connsiteY1" fmla="*/ 1314906 h 2371778"/>
              <a:gd name="connsiteX2" fmla="*/ 426064 w 2473563"/>
              <a:gd name="connsiteY2" fmla="*/ 1350649 h 2371778"/>
              <a:gd name="connsiteX3" fmla="*/ 670300 w 2473563"/>
              <a:gd name="connsiteY3" fmla="*/ 1791466 h 2371778"/>
              <a:gd name="connsiteX4" fmla="*/ 2308478 w 2473563"/>
              <a:gd name="connsiteY4" fmla="*/ 126485 h 2371778"/>
              <a:gd name="connsiteX5" fmla="*/ 2369260 w 2473563"/>
              <a:gd name="connsiteY5" fmla="*/ 205581 h 2371778"/>
              <a:gd name="connsiteX6" fmla="*/ 863573 w 2473563"/>
              <a:gd name="connsiteY6" fmla="*/ 2119488 h 2371778"/>
              <a:gd name="connsiteX7" fmla="*/ 533318 w 2473563"/>
              <a:gd name="connsiteY7" fmla="*/ 2371778 h 2371778"/>
              <a:gd name="connsiteX8" fmla="*/ 0 w 2473563"/>
              <a:gd name="connsiteY8" fmla="*/ 1490529 h 2371778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9260" h="2245293">
                <a:moveTo>
                  <a:pt x="0" y="1364044"/>
                </a:moveTo>
                <a:cubicBezTo>
                  <a:pt x="60609" y="1287633"/>
                  <a:pt x="133131" y="1229090"/>
                  <a:pt x="220547" y="1188421"/>
                </a:cubicBezTo>
                <a:cubicBezTo>
                  <a:pt x="318838" y="1149701"/>
                  <a:pt x="378407" y="1170551"/>
                  <a:pt x="426064" y="1224164"/>
                </a:cubicBezTo>
                <a:cubicBezTo>
                  <a:pt x="532793" y="1320966"/>
                  <a:pt x="632370" y="1562939"/>
                  <a:pt x="670300" y="1664981"/>
                </a:cubicBezTo>
                <a:cubicBezTo>
                  <a:pt x="1058994" y="1012690"/>
                  <a:pt x="1801930" y="245450"/>
                  <a:pt x="2308478" y="0"/>
                </a:cubicBezTo>
                <a:cubicBezTo>
                  <a:pt x="2320594" y="19636"/>
                  <a:pt x="2315702" y="25419"/>
                  <a:pt x="2369260" y="79096"/>
                </a:cubicBezTo>
                <a:cubicBezTo>
                  <a:pt x="1766231" y="516278"/>
                  <a:pt x="1212926" y="1313625"/>
                  <a:pt x="863573" y="1993003"/>
                </a:cubicBezTo>
                <a:cubicBezTo>
                  <a:pt x="735617" y="2059229"/>
                  <a:pt x="616596" y="2140346"/>
                  <a:pt x="533318" y="2245293"/>
                </a:cubicBezTo>
                <a:cubicBezTo>
                  <a:pt x="406180" y="1899915"/>
                  <a:pt x="243299" y="1432421"/>
                  <a:pt x="0" y="13640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Целищева\Desktop\!!!!!!!\Методички\Организация и проведение квеста (май 2018)\девушка с зубной щетк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75" y="2871196"/>
            <a:ext cx="3791045" cy="252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46162" y="1651379"/>
            <a:ext cx="7383439" cy="1119117"/>
          </a:xfrm>
          <a:prstGeom prst="roundRect">
            <a:avLst/>
          </a:prstGeom>
          <a:solidFill>
            <a:srgbClr val="F5D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47664" y="188640"/>
            <a:ext cx="759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2400" b="1" dirty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станций </a:t>
            </a:r>
            <a:r>
              <a:rPr lang="ru-RU" sz="2400" b="1" dirty="0" err="1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-игры</a:t>
            </a:r>
            <a:b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«Все </a:t>
            </a:r>
            <a:r>
              <a:rPr lang="ru-RU" sz="2400" b="1" dirty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в твоих руках»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4653" y="1924336"/>
            <a:ext cx="678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C497D"/>
                </a:solidFill>
                <a:latin typeface="Arial" pitchFamily="34" charset="0"/>
                <a:cs typeface="Arial" pitchFamily="34" charset="0"/>
              </a:rPr>
              <a:t>УЛЫБКА</a:t>
            </a:r>
            <a:endParaRPr lang="ru-RU" sz="3600" dirty="0">
              <a:solidFill>
                <a:srgbClr val="7C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763" y="3043453"/>
            <a:ext cx="5199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вопросы профилактики стоматологических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заболеваний,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мероприятия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направленные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предотвращение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проблем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полостью рта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7924" y="1569492"/>
            <a:ext cx="1583139" cy="382138"/>
          </a:xfrm>
          <a:prstGeom prst="roundRect">
            <a:avLst>
              <a:gd name="adj" fmla="val 28432"/>
            </a:avLst>
          </a:prstGeom>
          <a:solidFill>
            <a:srgbClr val="7C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станция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9810" y="5554640"/>
            <a:ext cx="7383439" cy="709683"/>
          </a:xfrm>
          <a:prstGeom prst="roundRect">
            <a:avLst/>
          </a:prstGeom>
          <a:solidFill>
            <a:srgbClr val="F5D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КОГБУЗ "Кировская клиническая стоматологическая поликлиника".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857514" y="2841996"/>
            <a:ext cx="548205" cy="474196"/>
          </a:xfrm>
          <a:custGeom>
            <a:avLst/>
            <a:gdLst>
              <a:gd name="connsiteX0" fmla="*/ 0 w 1512168"/>
              <a:gd name="connsiteY0" fmla="*/ 0 h 1368152"/>
              <a:gd name="connsiteX1" fmla="*/ 1512168 w 1512168"/>
              <a:gd name="connsiteY1" fmla="*/ 0 h 1368152"/>
              <a:gd name="connsiteX2" fmla="*/ 1512168 w 1512168"/>
              <a:gd name="connsiteY2" fmla="*/ 1368152 h 1368152"/>
              <a:gd name="connsiteX3" fmla="*/ 0 w 1512168"/>
              <a:gd name="connsiteY3" fmla="*/ 1368152 h 1368152"/>
              <a:gd name="connsiteX4" fmla="*/ 0 w 1512168"/>
              <a:gd name="connsiteY4" fmla="*/ 0 h 1368152"/>
              <a:gd name="connsiteX0" fmla="*/ 0 w 1512168"/>
              <a:gd name="connsiteY0" fmla="*/ 0 h 1584176"/>
              <a:gd name="connsiteX1" fmla="*/ 1512168 w 1512168"/>
              <a:gd name="connsiteY1" fmla="*/ 0 h 1584176"/>
              <a:gd name="connsiteX2" fmla="*/ 1512168 w 1512168"/>
              <a:gd name="connsiteY2" fmla="*/ 1368152 h 1584176"/>
              <a:gd name="connsiteX3" fmla="*/ 432048 w 1512168"/>
              <a:gd name="connsiteY3" fmla="*/ 1584176 h 1584176"/>
              <a:gd name="connsiteX4" fmla="*/ 0 w 1512168"/>
              <a:gd name="connsiteY4" fmla="*/ 0 h 1584176"/>
              <a:gd name="connsiteX0" fmla="*/ 0 w 1512168"/>
              <a:gd name="connsiteY0" fmla="*/ 0 h 1584176"/>
              <a:gd name="connsiteX1" fmla="*/ 1512168 w 1512168"/>
              <a:gd name="connsiteY1" fmla="*/ 0 h 1584176"/>
              <a:gd name="connsiteX2" fmla="*/ 792088 w 1512168"/>
              <a:gd name="connsiteY2" fmla="*/ 1296144 h 1584176"/>
              <a:gd name="connsiteX3" fmla="*/ 432048 w 1512168"/>
              <a:gd name="connsiteY3" fmla="*/ 1584176 h 1584176"/>
              <a:gd name="connsiteX4" fmla="*/ 0 w 1512168"/>
              <a:gd name="connsiteY4" fmla="*/ 0 h 1584176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372450 w 2232248"/>
              <a:gd name="connsiteY1" fmla="*/ 477883 h 2160240"/>
              <a:gd name="connsiteX2" fmla="*/ 2232248 w 2232248"/>
              <a:gd name="connsiteY2" fmla="*/ 0 h 2160240"/>
              <a:gd name="connsiteX3" fmla="*/ 762303 w 2232248"/>
              <a:gd name="connsiteY3" fmla="*/ 1907950 h 2160240"/>
              <a:gd name="connsiteX4" fmla="*/ 432048 w 2232248"/>
              <a:gd name="connsiteY4" fmla="*/ 2160240 h 2160240"/>
              <a:gd name="connsiteX5" fmla="*/ 0 w 2232248"/>
              <a:gd name="connsiteY5" fmla="*/ 576064 h 2160240"/>
              <a:gd name="connsiteX0" fmla="*/ 0 w 2324582"/>
              <a:gd name="connsiteY0" fmla="*/ 1276012 h 2160240"/>
              <a:gd name="connsiteX1" fmla="*/ 464784 w 2324582"/>
              <a:gd name="connsiteY1" fmla="*/ 477883 h 2160240"/>
              <a:gd name="connsiteX2" fmla="*/ 2324582 w 2324582"/>
              <a:gd name="connsiteY2" fmla="*/ 0 h 2160240"/>
              <a:gd name="connsiteX3" fmla="*/ 854637 w 2324582"/>
              <a:gd name="connsiteY3" fmla="*/ 1907950 h 2160240"/>
              <a:gd name="connsiteX4" fmla="*/ 524382 w 2324582"/>
              <a:gd name="connsiteY4" fmla="*/ 2160240 h 2160240"/>
              <a:gd name="connsiteX5" fmla="*/ 0 w 2324582"/>
              <a:gd name="connsiteY5" fmla="*/ 1276012 h 2160240"/>
              <a:gd name="connsiteX0" fmla="*/ 0 w 2324582"/>
              <a:gd name="connsiteY0" fmla="*/ 1276012 h 2160240"/>
              <a:gd name="connsiteX1" fmla="*/ 464784 w 2324582"/>
              <a:gd name="connsiteY1" fmla="*/ 477883 h 2160240"/>
              <a:gd name="connsiteX2" fmla="*/ 2324582 w 2324582"/>
              <a:gd name="connsiteY2" fmla="*/ 0 h 2160240"/>
              <a:gd name="connsiteX3" fmla="*/ 854637 w 2324582"/>
              <a:gd name="connsiteY3" fmla="*/ 1907950 h 2160240"/>
              <a:gd name="connsiteX4" fmla="*/ 524382 w 2324582"/>
              <a:gd name="connsiteY4" fmla="*/ 2160240 h 2160240"/>
              <a:gd name="connsiteX5" fmla="*/ 0 w 2324582"/>
              <a:gd name="connsiteY5" fmla="*/ 1276012 h 2160240"/>
              <a:gd name="connsiteX0" fmla="*/ 0 w 2333518"/>
              <a:gd name="connsiteY0" fmla="*/ 1278991 h 2160240"/>
              <a:gd name="connsiteX1" fmla="*/ 473720 w 2333518"/>
              <a:gd name="connsiteY1" fmla="*/ 477883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473720 w 2333518"/>
              <a:gd name="connsiteY1" fmla="*/ 477883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455849 w 2333518"/>
              <a:gd name="connsiteY2" fmla="*/ 99912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1093248 w 2371797"/>
              <a:gd name="connsiteY3" fmla="*/ 902384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489389 w 2437821"/>
              <a:gd name="connsiteY4" fmla="*/ 880046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8478 w 2437821"/>
              <a:gd name="connsiteY4" fmla="*/ 120528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8478 w 2437821"/>
              <a:gd name="connsiteY4" fmla="*/ 120528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73563"/>
              <a:gd name="connsiteY0" fmla="*/ 1490529 h 2371778"/>
              <a:gd name="connsiteX1" fmla="*/ 220547 w 2473563"/>
              <a:gd name="connsiteY1" fmla="*/ 1314906 h 2371778"/>
              <a:gd name="connsiteX2" fmla="*/ 426064 w 2473563"/>
              <a:gd name="connsiteY2" fmla="*/ 1350649 h 2371778"/>
              <a:gd name="connsiteX3" fmla="*/ 670300 w 2473563"/>
              <a:gd name="connsiteY3" fmla="*/ 1791466 h 2371778"/>
              <a:gd name="connsiteX4" fmla="*/ 2308478 w 2473563"/>
              <a:gd name="connsiteY4" fmla="*/ 126485 h 2371778"/>
              <a:gd name="connsiteX5" fmla="*/ 2369260 w 2473563"/>
              <a:gd name="connsiteY5" fmla="*/ 205581 h 2371778"/>
              <a:gd name="connsiteX6" fmla="*/ 863573 w 2473563"/>
              <a:gd name="connsiteY6" fmla="*/ 2119488 h 2371778"/>
              <a:gd name="connsiteX7" fmla="*/ 533318 w 2473563"/>
              <a:gd name="connsiteY7" fmla="*/ 2371778 h 2371778"/>
              <a:gd name="connsiteX8" fmla="*/ 0 w 2473563"/>
              <a:gd name="connsiteY8" fmla="*/ 1490529 h 2371778"/>
              <a:gd name="connsiteX0" fmla="*/ 0 w 2473563"/>
              <a:gd name="connsiteY0" fmla="*/ 1490529 h 2371778"/>
              <a:gd name="connsiteX1" fmla="*/ 220547 w 2473563"/>
              <a:gd name="connsiteY1" fmla="*/ 1314906 h 2371778"/>
              <a:gd name="connsiteX2" fmla="*/ 426064 w 2473563"/>
              <a:gd name="connsiteY2" fmla="*/ 1350649 h 2371778"/>
              <a:gd name="connsiteX3" fmla="*/ 670300 w 2473563"/>
              <a:gd name="connsiteY3" fmla="*/ 1791466 h 2371778"/>
              <a:gd name="connsiteX4" fmla="*/ 2308478 w 2473563"/>
              <a:gd name="connsiteY4" fmla="*/ 126485 h 2371778"/>
              <a:gd name="connsiteX5" fmla="*/ 2369260 w 2473563"/>
              <a:gd name="connsiteY5" fmla="*/ 205581 h 2371778"/>
              <a:gd name="connsiteX6" fmla="*/ 863573 w 2473563"/>
              <a:gd name="connsiteY6" fmla="*/ 2119488 h 2371778"/>
              <a:gd name="connsiteX7" fmla="*/ 533318 w 2473563"/>
              <a:gd name="connsiteY7" fmla="*/ 2371778 h 2371778"/>
              <a:gd name="connsiteX8" fmla="*/ 0 w 2473563"/>
              <a:gd name="connsiteY8" fmla="*/ 1490529 h 2371778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9260" h="2245293">
                <a:moveTo>
                  <a:pt x="0" y="1364044"/>
                </a:moveTo>
                <a:cubicBezTo>
                  <a:pt x="60609" y="1287633"/>
                  <a:pt x="133131" y="1229090"/>
                  <a:pt x="220547" y="1188421"/>
                </a:cubicBezTo>
                <a:cubicBezTo>
                  <a:pt x="318838" y="1149701"/>
                  <a:pt x="378407" y="1170551"/>
                  <a:pt x="426064" y="1224164"/>
                </a:cubicBezTo>
                <a:cubicBezTo>
                  <a:pt x="532793" y="1320966"/>
                  <a:pt x="632370" y="1562939"/>
                  <a:pt x="670300" y="1664981"/>
                </a:cubicBezTo>
                <a:cubicBezTo>
                  <a:pt x="1058994" y="1012690"/>
                  <a:pt x="1801930" y="245450"/>
                  <a:pt x="2308478" y="0"/>
                </a:cubicBezTo>
                <a:cubicBezTo>
                  <a:pt x="2320594" y="19636"/>
                  <a:pt x="2315702" y="25419"/>
                  <a:pt x="2369260" y="79096"/>
                </a:cubicBezTo>
                <a:cubicBezTo>
                  <a:pt x="1766231" y="516278"/>
                  <a:pt x="1212926" y="1313625"/>
                  <a:pt x="863573" y="1993003"/>
                </a:cubicBezTo>
                <a:cubicBezTo>
                  <a:pt x="735617" y="2059229"/>
                  <a:pt x="616596" y="2140346"/>
                  <a:pt x="533318" y="2245293"/>
                </a:cubicBezTo>
                <a:cubicBezTo>
                  <a:pt x="406180" y="1899915"/>
                  <a:pt x="243299" y="1432421"/>
                  <a:pt x="0" y="1364044"/>
                </a:cubicBezTo>
                <a:close/>
              </a:path>
            </a:pathLst>
          </a:custGeom>
          <a:solidFill>
            <a:srgbClr val="7C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4367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29812" y="5945394"/>
            <a:ext cx="7409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4400" b="1" cap="all" dirty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6662" y="2415941"/>
            <a:ext cx="648268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Киров, Герцена, 49</a:t>
            </a:r>
          </a:p>
          <a:p>
            <a:pPr>
              <a:spcBef>
                <a:spcPts val="2000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ip-medprof@medkirov.ru</a:t>
            </a:r>
            <a:endParaRPr lang="ru-RU" sz="36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2000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://vk.com/cmpkirov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2000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8(8332) 21-80-26, 38-90-17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5862" y="0"/>
            <a:ext cx="3929790" cy="2382846"/>
            <a:chOff x="0" y="-1"/>
            <a:chExt cx="2413588" cy="146349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-1"/>
              <a:ext cx="2413588" cy="1463490"/>
              <a:chOff x="0" y="-1"/>
              <a:chExt cx="2413588" cy="1463490"/>
            </a:xfrm>
          </p:grpSpPr>
          <p:pic>
            <p:nvPicPr>
              <p:cNvPr id="21" name="Picture 10" descr="C:\Documents and Settings\Голуб\!!!!!!!\Презентации\!!! 2017 НАШИ\ВК 28.03.2017\листья уголо2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64"/>
              <a:stretch/>
            </p:blipFill>
            <p:spPr bwMode="auto">
              <a:xfrm>
                <a:off x="0" y="-1"/>
                <a:ext cx="2413588" cy="12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Прямоугольник 21"/>
              <p:cNvSpPr/>
              <p:nvPr/>
            </p:nvSpPr>
            <p:spPr>
              <a:xfrm>
                <a:off x="1" y="0"/>
                <a:ext cx="1754372" cy="1297172"/>
              </a:xfrm>
              <a:prstGeom prst="rect">
                <a:avLst/>
              </a:prstGeom>
              <a:solidFill>
                <a:srgbClr val="FFFF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 rot="199215">
                <a:off x="1159811" y="616681"/>
                <a:ext cx="510362" cy="499730"/>
              </a:xfrm>
              <a:prstGeom prst="ellipse">
                <a:avLst/>
              </a:prstGeom>
              <a:solidFill>
                <a:srgbClr val="FCD5B5">
                  <a:alpha val="1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 rot="199215">
                <a:off x="1387628" y="73784"/>
                <a:ext cx="355114" cy="347716"/>
              </a:xfrm>
              <a:prstGeom prst="ellipse">
                <a:avLst/>
              </a:prstGeom>
              <a:solidFill>
                <a:srgbClr val="FCD5B5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 rot="199215">
                <a:off x="148855" y="1115773"/>
                <a:ext cx="355114" cy="347716"/>
              </a:xfrm>
              <a:prstGeom prst="ellipse">
                <a:avLst/>
              </a:prstGeom>
              <a:solidFill>
                <a:srgbClr val="FCD5B5">
                  <a:alpha val="1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76490" y="63796"/>
              <a:ext cx="944237" cy="947315"/>
              <a:chOff x="111125" y="35401"/>
              <a:chExt cx="1097963" cy="1117350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11125" y="35401"/>
                <a:ext cx="1097963" cy="111735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Группа 17"/>
              <p:cNvGrpSpPr>
                <a:grpSpLocks/>
              </p:cNvGrpSpPr>
              <p:nvPr/>
            </p:nvGrpSpPr>
            <p:grpSpPr bwMode="auto">
              <a:xfrm>
                <a:off x="144097" y="68911"/>
                <a:ext cx="1029040" cy="1042843"/>
                <a:chOff x="122831" y="91684"/>
                <a:chExt cx="1204721" cy="1221014"/>
              </a:xfrm>
            </p:grpSpPr>
            <p:sp>
              <p:nvSpPr>
                <p:cNvPr id="19" name="Овал 18"/>
                <p:cNvSpPr/>
                <p:nvPr/>
              </p:nvSpPr>
              <p:spPr>
                <a:xfrm>
                  <a:off x="122831" y="91684"/>
                  <a:ext cx="1204721" cy="1221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20" name="Picture 4" descr="G:\Моя ПАПКА\В работе\ЛОГОТИП ЦМП\Лого Центра МП круглый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407" y="106434"/>
                  <a:ext cx="1152128" cy="1191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26" name="Группа 25"/>
          <p:cNvGrpSpPr/>
          <p:nvPr/>
        </p:nvGrpSpPr>
        <p:grpSpPr>
          <a:xfrm>
            <a:off x="2936775" y="347864"/>
            <a:ext cx="5501206" cy="1154985"/>
            <a:chOff x="3252085" y="238680"/>
            <a:chExt cx="5501206" cy="1154985"/>
          </a:xfrm>
        </p:grpSpPr>
        <p:pic>
          <p:nvPicPr>
            <p:cNvPr id="27" name="Рисунок 26" descr="Центр медпрофилактики.png"/>
            <p:cNvPicPr>
              <a:picLocks noChangeAspect="1"/>
            </p:cNvPicPr>
            <p:nvPr/>
          </p:nvPicPr>
          <p:blipFill rotWithShape="1">
            <a:blip r:embed="rId5" cstate="print"/>
            <a:srcRect r="41888" b="46332"/>
            <a:stretch/>
          </p:blipFill>
          <p:spPr>
            <a:xfrm>
              <a:off x="3252085" y="238680"/>
              <a:ext cx="3894767" cy="431356"/>
            </a:xfrm>
            <a:prstGeom prst="rect">
              <a:avLst/>
            </a:prstGeom>
          </p:spPr>
        </p:pic>
        <p:pic>
          <p:nvPicPr>
            <p:cNvPr id="28" name="Рисунок 27" descr="Центр медпрофилактики.png"/>
            <p:cNvPicPr>
              <a:picLocks noChangeAspect="1"/>
            </p:cNvPicPr>
            <p:nvPr/>
          </p:nvPicPr>
          <p:blipFill>
            <a:blip r:embed="rId6" cstate="print"/>
            <a:srcRect t="52461"/>
            <a:stretch>
              <a:fillRect/>
            </a:stretch>
          </p:blipFill>
          <p:spPr>
            <a:xfrm>
              <a:off x="3252085" y="1080033"/>
              <a:ext cx="5501206" cy="313632"/>
            </a:xfrm>
            <a:prstGeom prst="rect">
              <a:avLst/>
            </a:prstGeom>
          </p:spPr>
        </p:pic>
        <p:pic>
          <p:nvPicPr>
            <p:cNvPr id="29" name="Рисунок 28" descr="Центр медпрофилактики.png"/>
            <p:cNvPicPr>
              <a:picLocks noChangeAspect="1"/>
            </p:cNvPicPr>
            <p:nvPr/>
          </p:nvPicPr>
          <p:blipFill rotWithShape="1">
            <a:blip r:embed="rId5" cstate="print"/>
            <a:srcRect l="58553" b="46332"/>
            <a:stretch/>
          </p:blipFill>
          <p:spPr>
            <a:xfrm>
              <a:off x="3252085" y="655791"/>
              <a:ext cx="2777876" cy="431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751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6684" y="291432"/>
            <a:ext cx="734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КВЕСТ</a:t>
            </a:r>
            <a:endParaRPr lang="en-US" sz="2800" b="1" dirty="0">
              <a:solidFill>
                <a:srgbClr val="C45D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313900" y="1392073"/>
            <a:ext cx="5568286" cy="1992572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TextBox 158"/>
          <p:cNvSpPr txBox="1"/>
          <p:nvPr/>
        </p:nvSpPr>
        <p:spPr>
          <a:xfrm>
            <a:off x="368490" y="3671245"/>
            <a:ext cx="5868536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</a:pPr>
            <a:r>
              <a:rPr lang="ru-RU" sz="21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это командная игра,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эффективное педагогическое средство, позволяющее комплексно решать разнообразные образовательные и развивающие задачи.</a:t>
            </a:r>
          </a:p>
          <a:p>
            <a:pPr>
              <a:spcBef>
                <a:spcPts val="1500"/>
              </a:spcBef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настоящее время игры в 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формате</a:t>
            </a:r>
            <a:b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1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квестов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очень востребованы,</a:t>
            </a:r>
            <a:b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1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том числе и в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вопросах пропаганды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здорового образа жизни.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3077" y="1378421"/>
            <a:ext cx="533627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Слово "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переводится с английского языка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quest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как</a:t>
            </a:r>
          </a:p>
          <a:p>
            <a:pPr algn="ctr">
              <a:spcBef>
                <a:spcPts val="300"/>
              </a:spcBef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ПОИСК,   ИГРА,  </a:t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КОНКРЕТНОЕ ДЕЙСТВИЕ. 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C:\Users\Целищева\Desktop\!!!!!!!\Методички\Организация и проведение квеста (май 2018)\команд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1" b="9176"/>
          <a:stretch/>
        </p:blipFill>
        <p:spPr bwMode="auto">
          <a:xfrm>
            <a:off x="5196162" y="982638"/>
            <a:ext cx="3797713" cy="56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Целищева\Desktop\!!!!!!!\Методички\Организация и проведение квеста (май 2018)\подростки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"/>
          <a:stretch/>
        </p:blipFill>
        <p:spPr bwMode="auto">
          <a:xfrm>
            <a:off x="5651500" y="941698"/>
            <a:ext cx="3492500" cy="591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9366" y="207145"/>
            <a:ext cx="77246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err="1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6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 «Всё в твоих руках»</a:t>
            </a:r>
            <a:endParaRPr lang="ru-RU" sz="2600" b="1" dirty="0">
              <a:solidFill>
                <a:srgbClr val="C45D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9815" y="1542196"/>
            <a:ext cx="5281683" cy="1105470"/>
          </a:xfrm>
          <a:prstGeom prst="roundRect">
            <a:avLst>
              <a:gd name="adj" fmla="val 943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55348" y="1624081"/>
            <a:ext cx="5527343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Мотивация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молодежи к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ведению</a:t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</a:rPr>
              <a:t>здорового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образа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жизни,</a:t>
            </a:r>
          </a:p>
          <a:p>
            <a:pPr marL="342900" indent="-34290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возрождение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семейных ценностей.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4155" y="1310182"/>
            <a:ext cx="1583139" cy="3684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ЦЕЛЬ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9815" y="3070740"/>
            <a:ext cx="5281683" cy="2893330"/>
          </a:xfrm>
          <a:prstGeom prst="roundRect">
            <a:avLst>
              <a:gd name="adj" fmla="val 520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955348" y="3248161"/>
            <a:ext cx="5404514" cy="261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Актуализация знаний о здоровом образе жизни и пропаганда ответственного отношения к своему здоровью.</a:t>
            </a:r>
          </a:p>
          <a:p>
            <a:pPr marL="342900" indent="-3429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Формирование ответственности, самостоятельности и командного взаимодействия.</a:t>
            </a:r>
          </a:p>
          <a:p>
            <a:pPr marL="342900" indent="-3429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Формирование активной жизненной позиции по данной проблеме.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4155" y="2866022"/>
            <a:ext cx="1842446" cy="3684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ЗАДАЧИ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080686" y="6332560"/>
            <a:ext cx="1501254" cy="368490"/>
          </a:xfrm>
          <a:prstGeom prst="roundRect">
            <a:avLst>
              <a:gd name="adj" fmla="val 242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4790370" y="6307764"/>
            <a:ext cx="94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16+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4155" y="6250671"/>
            <a:ext cx="4094329" cy="3684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ВОЗРАСТНАЯ КАТЕГОРИЯ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46160" y="2006220"/>
            <a:ext cx="327546" cy="327546"/>
          </a:xfrm>
          <a:prstGeom prst="ellipse">
            <a:avLst/>
          </a:prstGeom>
          <a:solidFill>
            <a:srgbClr val="137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19366" y="207145"/>
            <a:ext cx="77246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err="1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6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 «Всё в твоих руках»</a:t>
            </a:r>
            <a:endParaRPr lang="ru-RU" sz="2600" b="1" dirty="0">
              <a:solidFill>
                <a:srgbClr val="C45D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263" y="1364777"/>
            <a:ext cx="5472752" cy="382137"/>
          </a:xfrm>
          <a:prstGeom prst="rect">
            <a:avLst/>
          </a:prstGeom>
          <a:solidFill>
            <a:srgbClr val="137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>
                <a:latin typeface="Arial" pitchFamily="34" charset="0"/>
                <a:cs typeface="Arial" pitchFamily="34" charset="0"/>
              </a:rPr>
              <a:t>I. Подготовительный этап </a:t>
            </a:r>
            <a:r>
              <a:rPr lang="ru-RU" sz="2100" b="1" dirty="0" err="1"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-игры:</a:t>
            </a:r>
          </a:p>
        </p:txBody>
      </p:sp>
      <p:sp>
        <p:nvSpPr>
          <p:cNvPr id="12" name="Овал 11"/>
          <p:cNvSpPr/>
          <p:nvPr/>
        </p:nvSpPr>
        <p:spPr>
          <a:xfrm>
            <a:off x="846160" y="2704532"/>
            <a:ext cx="327546" cy="327546"/>
          </a:xfrm>
          <a:prstGeom prst="ellipse">
            <a:avLst/>
          </a:prstGeom>
          <a:solidFill>
            <a:srgbClr val="137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46160" y="3400568"/>
            <a:ext cx="327546" cy="327546"/>
          </a:xfrm>
          <a:prstGeom prst="ellipse">
            <a:avLst/>
          </a:prstGeom>
          <a:solidFill>
            <a:srgbClr val="137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46160" y="5038306"/>
            <a:ext cx="327546" cy="327546"/>
          </a:xfrm>
          <a:prstGeom prst="ellipse">
            <a:avLst/>
          </a:prstGeom>
          <a:solidFill>
            <a:srgbClr val="137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46160" y="5734342"/>
            <a:ext cx="327546" cy="327546"/>
          </a:xfrm>
          <a:prstGeom prst="ellipse">
            <a:avLst/>
          </a:prstGeom>
          <a:solidFill>
            <a:srgbClr val="137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32513" y="1965276"/>
            <a:ext cx="7806519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5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Выбор образовательной организации, ответственных организаторов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квеста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55600" indent="-355600">
              <a:spcBef>
                <a:spcPts val="8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Определение даты, времени и места проведения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игры.</a:t>
            </a:r>
          </a:p>
          <a:p>
            <a:pPr marL="355600" indent="-355600">
              <a:spcBef>
                <a:spcPts val="8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Утверждение маршрутного листа для прохождения станций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(количество станций, кабинеты, время прохождения станций). Организация выезда специалиста по медицинской профилактике для согласования проведения мероприятия.</a:t>
            </a:r>
          </a:p>
          <a:p>
            <a:pPr marL="355600" indent="-355600">
              <a:spcBef>
                <a:spcPts val="8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Формирование 6 команд игроков из числа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учащихся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(не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более 12 игроков в команде).</a:t>
            </a:r>
          </a:p>
          <a:p>
            <a:pPr marL="355600" indent="-355600">
              <a:spcBef>
                <a:spcPts val="80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Подготовка команд к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-игре: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название, девиз,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речевка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 (плакаты и т.д. на усмотрение организаторов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528549" y="3807724"/>
            <a:ext cx="6086901" cy="11054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3072" y="1733260"/>
            <a:ext cx="327546" cy="3275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19366" y="289033"/>
            <a:ext cx="77246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err="1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6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 «Всё в твоих руках»</a:t>
            </a:r>
            <a:endParaRPr lang="ru-RU" sz="2600" b="1" dirty="0">
              <a:solidFill>
                <a:srgbClr val="C45D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082" y="1241945"/>
            <a:ext cx="7438028" cy="3821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Основная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часть – проведение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-игры.</a:t>
            </a:r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3072" y="2022132"/>
            <a:ext cx="327546" cy="3275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3072" y="2554392"/>
            <a:ext cx="327546" cy="3275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3073" y="1719612"/>
            <a:ext cx="83933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Торжественная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часть.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Приветствие организаторов.</a:t>
            </a:r>
          </a:p>
          <a:p>
            <a:pPr marL="355600" indent="-355600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Представление команд: </a:t>
            </a:r>
            <a:r>
              <a:rPr lang="ru-RU" dirty="0">
                <a:latin typeface="Arial" pitchFamily="34" charset="0"/>
                <a:cs typeface="Arial" pitchFamily="34" charset="0"/>
              </a:rPr>
              <a:t>название, девиз о здоровом образе жизни, плакат приветствуется. Регламент 2-3 минуты.</a:t>
            </a:r>
          </a:p>
          <a:p>
            <a:pPr marL="355600" indent="-355600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Старт игры: </a:t>
            </a:r>
          </a:p>
          <a:p>
            <a:pPr marL="900113" indent="-544513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3.1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>
                <a:latin typeface="Arial" pitchFamily="34" charset="0"/>
                <a:cs typeface="Arial" pitchFamily="34" charset="0"/>
              </a:rPr>
              <a:t>озвучивание притчи о человеческих ценностях. </a:t>
            </a:r>
          </a:p>
          <a:p>
            <a:pPr marL="900113" indent="-544513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3.2.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разъяснение командам условий игры, выдача маршрутных листов.</a:t>
            </a:r>
          </a:p>
          <a:p>
            <a:pPr marL="900113" indent="-544513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3.3.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прохождение командами станций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217" y="5022367"/>
            <a:ext cx="7915704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7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Игра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начинается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одновременно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для всех участников. Команды получают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маршрутный лист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 перечнем станций, указанием площадок (кабинетов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>
              <a:lnSpc>
                <a:spcPts val="17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Участники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перемещаются между станциями,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выполняя задания.</a:t>
            </a:r>
          </a:p>
          <a:p>
            <a:pPr marL="285750" indent="-285750">
              <a:lnSpc>
                <a:spcPts val="17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каждом этапе команды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получают баллы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 правильные решения.</a:t>
            </a:r>
          </a:p>
          <a:p>
            <a:pPr marL="285750" indent="-285750">
              <a:lnSpc>
                <a:spcPts val="17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Контроль прохождения станций участниками, начисление баллов осуществляется ответственными за проведение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станций в маршрутных листах, учетных бланках.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620371" y="4258097"/>
            <a:ext cx="3848670" cy="232011"/>
            <a:chOff x="1801506" y="4462817"/>
            <a:chExt cx="3848670" cy="23201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910686" y="4599296"/>
              <a:ext cx="363030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Овал 2"/>
            <p:cNvSpPr/>
            <p:nvPr/>
          </p:nvSpPr>
          <p:spPr>
            <a:xfrm>
              <a:off x="1801506" y="4462817"/>
              <a:ext cx="232010" cy="2320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524838" y="4462817"/>
              <a:ext cx="232010" cy="2320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248170" y="4462817"/>
              <a:ext cx="232010" cy="2320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971502" y="4462817"/>
              <a:ext cx="232010" cy="2320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694834" y="4462817"/>
              <a:ext cx="232010" cy="2320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418166" y="4462817"/>
              <a:ext cx="232010" cy="2320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4144" y="3807717"/>
            <a:ext cx="780651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</a:pP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состоит из 6 этапов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станций.</a:t>
            </a:r>
          </a:p>
          <a:p>
            <a:pPr algn="ctr">
              <a:spcBef>
                <a:spcPts val="300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Тип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прохождения игры: строго по маршруту.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746913" y="5104263"/>
            <a:ext cx="3575713" cy="79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>
              <a:spcBef>
                <a:spcPts val="5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Ориентировочное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время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-игры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Целищева\Desktop\!!!!!!!\Методички\Организация и проведение квеста (май 2018)\молодежь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43" y="2417702"/>
            <a:ext cx="3043450" cy="44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19366" y="207145"/>
            <a:ext cx="77246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err="1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6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 «Всё в твоих руках»</a:t>
            </a:r>
            <a:endParaRPr lang="ru-RU" sz="2600" b="1" dirty="0">
              <a:solidFill>
                <a:srgbClr val="C45D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91562" y="1910682"/>
            <a:ext cx="327546" cy="3275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3082" y="1323833"/>
            <a:ext cx="7438028" cy="3821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Основная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часть – проведение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-игры.</a:t>
            </a:r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91562" y="2936546"/>
            <a:ext cx="327546" cy="3275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91562" y="3264086"/>
            <a:ext cx="327546" cy="3275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91563" y="1897034"/>
            <a:ext cx="7806519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Завершение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-игры:</a:t>
            </a:r>
          </a:p>
          <a:p>
            <a:pPr indent="355600">
              <a:spcBef>
                <a:spcPts val="500"/>
              </a:spcBef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4.1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Защита </a:t>
            </a:r>
            <a:r>
              <a:rPr lang="ru-RU" dirty="0">
                <a:latin typeface="Arial" pitchFamily="34" charset="0"/>
                <a:cs typeface="Arial" pitchFamily="34" charset="0"/>
              </a:rPr>
              <a:t>каждой командой афоризма о ценности здоровья.</a:t>
            </a:r>
          </a:p>
          <a:p>
            <a:pPr indent="355600">
              <a:spcBef>
                <a:spcPts val="500"/>
              </a:spcBef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4.2.</a:t>
            </a:r>
            <a:r>
              <a:rPr lang="ru-RU" dirty="0">
                <a:latin typeface="Arial" pitchFamily="34" charset="0"/>
                <a:cs typeface="Arial" pitchFamily="34" charset="0"/>
              </a:rPr>
              <a:t>   Озвучивание притчи «Все в твоих руках».</a:t>
            </a:r>
          </a:p>
          <a:p>
            <a:pPr>
              <a:spcBef>
                <a:spcPts val="500"/>
              </a:spcBef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Подведение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итогов.</a:t>
            </a:r>
          </a:p>
          <a:p>
            <a:pPr marL="355600" indent="-355600">
              <a:spcBef>
                <a:spcPts val="500"/>
              </a:spcBef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Награждение победителей.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Образовательной организации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предусмотреть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призы для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победителей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>
                <a:latin typeface="Arial" pitchFamily="34" charset="0"/>
                <a:cs typeface="Arial" pitchFamily="34" charset="0"/>
              </a:rPr>
              <a:t>участников.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30561" y="5827592"/>
            <a:ext cx="1583139" cy="3684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3-4 часа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833928" y="4690753"/>
            <a:ext cx="1310187" cy="1310187"/>
            <a:chOff x="833928" y="4690753"/>
            <a:chExt cx="1310187" cy="1310187"/>
          </a:xfrm>
        </p:grpSpPr>
        <p:sp>
          <p:nvSpPr>
            <p:cNvPr id="3" name="Овал 2"/>
            <p:cNvSpPr/>
            <p:nvPr/>
          </p:nvSpPr>
          <p:spPr>
            <a:xfrm>
              <a:off x="984056" y="5029200"/>
              <a:ext cx="991394" cy="9621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95" name="Picture 3" descr="C:\Users\Целищева\Desktop\!!!!!!!\Методички\Организация и проведение квеста (май 2018)\секундомер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28" y="4690753"/>
              <a:ext cx="1310187" cy="1310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2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46162" y="1651379"/>
            <a:ext cx="7383439" cy="111911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47664" y="188640"/>
            <a:ext cx="759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2400" b="1" dirty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станций </a:t>
            </a:r>
            <a:r>
              <a:rPr lang="ru-RU" sz="2400" b="1" dirty="0" err="1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-игры</a:t>
            </a:r>
            <a:b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«Все </a:t>
            </a:r>
            <a:r>
              <a:rPr lang="ru-RU" sz="2400" b="1" dirty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в твоих руках»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8301" y="1965280"/>
            <a:ext cx="678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СДЕЛАЙ ПРАВИЛЬНЫЙ ВЫБОР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764" y="3152637"/>
            <a:ext cx="5186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вопросы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профилактики потребления алкоголя, наркотических, токсических веществ и табака среди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несовершеннолетних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7924" y="1569492"/>
            <a:ext cx="1583139" cy="382138"/>
          </a:xfrm>
          <a:prstGeom prst="roundRect">
            <a:avLst>
              <a:gd name="adj" fmla="val 28432"/>
            </a:avLst>
          </a:prstGeom>
          <a:solidFill>
            <a:srgbClr val="137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станция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9810" y="5404514"/>
            <a:ext cx="7383439" cy="7096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КОГБУЗ «Кировский областной наркологический диспансер»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857514" y="2951180"/>
            <a:ext cx="548205" cy="474196"/>
          </a:xfrm>
          <a:custGeom>
            <a:avLst/>
            <a:gdLst>
              <a:gd name="connsiteX0" fmla="*/ 0 w 1512168"/>
              <a:gd name="connsiteY0" fmla="*/ 0 h 1368152"/>
              <a:gd name="connsiteX1" fmla="*/ 1512168 w 1512168"/>
              <a:gd name="connsiteY1" fmla="*/ 0 h 1368152"/>
              <a:gd name="connsiteX2" fmla="*/ 1512168 w 1512168"/>
              <a:gd name="connsiteY2" fmla="*/ 1368152 h 1368152"/>
              <a:gd name="connsiteX3" fmla="*/ 0 w 1512168"/>
              <a:gd name="connsiteY3" fmla="*/ 1368152 h 1368152"/>
              <a:gd name="connsiteX4" fmla="*/ 0 w 1512168"/>
              <a:gd name="connsiteY4" fmla="*/ 0 h 1368152"/>
              <a:gd name="connsiteX0" fmla="*/ 0 w 1512168"/>
              <a:gd name="connsiteY0" fmla="*/ 0 h 1584176"/>
              <a:gd name="connsiteX1" fmla="*/ 1512168 w 1512168"/>
              <a:gd name="connsiteY1" fmla="*/ 0 h 1584176"/>
              <a:gd name="connsiteX2" fmla="*/ 1512168 w 1512168"/>
              <a:gd name="connsiteY2" fmla="*/ 1368152 h 1584176"/>
              <a:gd name="connsiteX3" fmla="*/ 432048 w 1512168"/>
              <a:gd name="connsiteY3" fmla="*/ 1584176 h 1584176"/>
              <a:gd name="connsiteX4" fmla="*/ 0 w 1512168"/>
              <a:gd name="connsiteY4" fmla="*/ 0 h 1584176"/>
              <a:gd name="connsiteX0" fmla="*/ 0 w 1512168"/>
              <a:gd name="connsiteY0" fmla="*/ 0 h 1584176"/>
              <a:gd name="connsiteX1" fmla="*/ 1512168 w 1512168"/>
              <a:gd name="connsiteY1" fmla="*/ 0 h 1584176"/>
              <a:gd name="connsiteX2" fmla="*/ 792088 w 1512168"/>
              <a:gd name="connsiteY2" fmla="*/ 1296144 h 1584176"/>
              <a:gd name="connsiteX3" fmla="*/ 432048 w 1512168"/>
              <a:gd name="connsiteY3" fmla="*/ 1584176 h 1584176"/>
              <a:gd name="connsiteX4" fmla="*/ 0 w 1512168"/>
              <a:gd name="connsiteY4" fmla="*/ 0 h 1584176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372450 w 2232248"/>
              <a:gd name="connsiteY1" fmla="*/ 477883 h 2160240"/>
              <a:gd name="connsiteX2" fmla="*/ 2232248 w 2232248"/>
              <a:gd name="connsiteY2" fmla="*/ 0 h 2160240"/>
              <a:gd name="connsiteX3" fmla="*/ 762303 w 2232248"/>
              <a:gd name="connsiteY3" fmla="*/ 1907950 h 2160240"/>
              <a:gd name="connsiteX4" fmla="*/ 432048 w 2232248"/>
              <a:gd name="connsiteY4" fmla="*/ 2160240 h 2160240"/>
              <a:gd name="connsiteX5" fmla="*/ 0 w 2232248"/>
              <a:gd name="connsiteY5" fmla="*/ 576064 h 2160240"/>
              <a:gd name="connsiteX0" fmla="*/ 0 w 2324582"/>
              <a:gd name="connsiteY0" fmla="*/ 1276012 h 2160240"/>
              <a:gd name="connsiteX1" fmla="*/ 464784 w 2324582"/>
              <a:gd name="connsiteY1" fmla="*/ 477883 h 2160240"/>
              <a:gd name="connsiteX2" fmla="*/ 2324582 w 2324582"/>
              <a:gd name="connsiteY2" fmla="*/ 0 h 2160240"/>
              <a:gd name="connsiteX3" fmla="*/ 854637 w 2324582"/>
              <a:gd name="connsiteY3" fmla="*/ 1907950 h 2160240"/>
              <a:gd name="connsiteX4" fmla="*/ 524382 w 2324582"/>
              <a:gd name="connsiteY4" fmla="*/ 2160240 h 2160240"/>
              <a:gd name="connsiteX5" fmla="*/ 0 w 2324582"/>
              <a:gd name="connsiteY5" fmla="*/ 1276012 h 2160240"/>
              <a:gd name="connsiteX0" fmla="*/ 0 w 2324582"/>
              <a:gd name="connsiteY0" fmla="*/ 1276012 h 2160240"/>
              <a:gd name="connsiteX1" fmla="*/ 464784 w 2324582"/>
              <a:gd name="connsiteY1" fmla="*/ 477883 h 2160240"/>
              <a:gd name="connsiteX2" fmla="*/ 2324582 w 2324582"/>
              <a:gd name="connsiteY2" fmla="*/ 0 h 2160240"/>
              <a:gd name="connsiteX3" fmla="*/ 854637 w 2324582"/>
              <a:gd name="connsiteY3" fmla="*/ 1907950 h 2160240"/>
              <a:gd name="connsiteX4" fmla="*/ 524382 w 2324582"/>
              <a:gd name="connsiteY4" fmla="*/ 2160240 h 2160240"/>
              <a:gd name="connsiteX5" fmla="*/ 0 w 2324582"/>
              <a:gd name="connsiteY5" fmla="*/ 1276012 h 2160240"/>
              <a:gd name="connsiteX0" fmla="*/ 0 w 2333518"/>
              <a:gd name="connsiteY0" fmla="*/ 1278991 h 2160240"/>
              <a:gd name="connsiteX1" fmla="*/ 473720 w 2333518"/>
              <a:gd name="connsiteY1" fmla="*/ 477883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473720 w 2333518"/>
              <a:gd name="connsiteY1" fmla="*/ 477883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455849 w 2333518"/>
              <a:gd name="connsiteY2" fmla="*/ 99912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1093248 w 2371797"/>
              <a:gd name="connsiteY3" fmla="*/ 902384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489389 w 2437821"/>
              <a:gd name="connsiteY4" fmla="*/ 880046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8478 w 2437821"/>
              <a:gd name="connsiteY4" fmla="*/ 120528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8478 w 2437821"/>
              <a:gd name="connsiteY4" fmla="*/ 120528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73563"/>
              <a:gd name="connsiteY0" fmla="*/ 1490529 h 2371778"/>
              <a:gd name="connsiteX1" fmla="*/ 220547 w 2473563"/>
              <a:gd name="connsiteY1" fmla="*/ 1314906 h 2371778"/>
              <a:gd name="connsiteX2" fmla="*/ 426064 w 2473563"/>
              <a:gd name="connsiteY2" fmla="*/ 1350649 h 2371778"/>
              <a:gd name="connsiteX3" fmla="*/ 670300 w 2473563"/>
              <a:gd name="connsiteY3" fmla="*/ 1791466 h 2371778"/>
              <a:gd name="connsiteX4" fmla="*/ 2308478 w 2473563"/>
              <a:gd name="connsiteY4" fmla="*/ 126485 h 2371778"/>
              <a:gd name="connsiteX5" fmla="*/ 2369260 w 2473563"/>
              <a:gd name="connsiteY5" fmla="*/ 205581 h 2371778"/>
              <a:gd name="connsiteX6" fmla="*/ 863573 w 2473563"/>
              <a:gd name="connsiteY6" fmla="*/ 2119488 h 2371778"/>
              <a:gd name="connsiteX7" fmla="*/ 533318 w 2473563"/>
              <a:gd name="connsiteY7" fmla="*/ 2371778 h 2371778"/>
              <a:gd name="connsiteX8" fmla="*/ 0 w 2473563"/>
              <a:gd name="connsiteY8" fmla="*/ 1490529 h 2371778"/>
              <a:gd name="connsiteX0" fmla="*/ 0 w 2473563"/>
              <a:gd name="connsiteY0" fmla="*/ 1490529 h 2371778"/>
              <a:gd name="connsiteX1" fmla="*/ 220547 w 2473563"/>
              <a:gd name="connsiteY1" fmla="*/ 1314906 h 2371778"/>
              <a:gd name="connsiteX2" fmla="*/ 426064 w 2473563"/>
              <a:gd name="connsiteY2" fmla="*/ 1350649 h 2371778"/>
              <a:gd name="connsiteX3" fmla="*/ 670300 w 2473563"/>
              <a:gd name="connsiteY3" fmla="*/ 1791466 h 2371778"/>
              <a:gd name="connsiteX4" fmla="*/ 2308478 w 2473563"/>
              <a:gd name="connsiteY4" fmla="*/ 126485 h 2371778"/>
              <a:gd name="connsiteX5" fmla="*/ 2369260 w 2473563"/>
              <a:gd name="connsiteY5" fmla="*/ 205581 h 2371778"/>
              <a:gd name="connsiteX6" fmla="*/ 863573 w 2473563"/>
              <a:gd name="connsiteY6" fmla="*/ 2119488 h 2371778"/>
              <a:gd name="connsiteX7" fmla="*/ 533318 w 2473563"/>
              <a:gd name="connsiteY7" fmla="*/ 2371778 h 2371778"/>
              <a:gd name="connsiteX8" fmla="*/ 0 w 2473563"/>
              <a:gd name="connsiteY8" fmla="*/ 1490529 h 2371778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9260" h="2245293">
                <a:moveTo>
                  <a:pt x="0" y="1364044"/>
                </a:moveTo>
                <a:cubicBezTo>
                  <a:pt x="60609" y="1287633"/>
                  <a:pt x="133131" y="1229090"/>
                  <a:pt x="220547" y="1188421"/>
                </a:cubicBezTo>
                <a:cubicBezTo>
                  <a:pt x="318838" y="1149701"/>
                  <a:pt x="378407" y="1170551"/>
                  <a:pt x="426064" y="1224164"/>
                </a:cubicBezTo>
                <a:cubicBezTo>
                  <a:pt x="532793" y="1320966"/>
                  <a:pt x="632370" y="1562939"/>
                  <a:pt x="670300" y="1664981"/>
                </a:cubicBezTo>
                <a:cubicBezTo>
                  <a:pt x="1058994" y="1012690"/>
                  <a:pt x="1801930" y="245450"/>
                  <a:pt x="2308478" y="0"/>
                </a:cubicBezTo>
                <a:cubicBezTo>
                  <a:pt x="2320594" y="19636"/>
                  <a:pt x="2315702" y="25419"/>
                  <a:pt x="2369260" y="79096"/>
                </a:cubicBezTo>
                <a:cubicBezTo>
                  <a:pt x="1766231" y="516278"/>
                  <a:pt x="1212926" y="1313625"/>
                  <a:pt x="863573" y="1993003"/>
                </a:cubicBezTo>
                <a:cubicBezTo>
                  <a:pt x="735617" y="2059229"/>
                  <a:pt x="616596" y="2140346"/>
                  <a:pt x="533318" y="2245293"/>
                </a:cubicBezTo>
                <a:cubicBezTo>
                  <a:pt x="406180" y="1899915"/>
                  <a:pt x="243299" y="1432421"/>
                  <a:pt x="0" y="1364044"/>
                </a:cubicBezTo>
                <a:close/>
              </a:path>
            </a:pathLst>
          </a:custGeom>
          <a:solidFill>
            <a:srgbClr val="13774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Целищева\Desktop\!!!!!!!\Методички\Организация и проведение квеста (май 2018)\стоп алкоголь сле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60" y="2879040"/>
            <a:ext cx="2614162" cy="24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Целищева\Desktop\!!!!!!!\Методички\Организация и проведение квеста (май 2018)\Peek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2"/>
          <a:stretch/>
        </p:blipFill>
        <p:spPr bwMode="auto">
          <a:xfrm>
            <a:off x="955342" y="3362310"/>
            <a:ext cx="6810233" cy="220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46162" y="1651379"/>
            <a:ext cx="7383439" cy="11191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47664" y="188640"/>
            <a:ext cx="759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2400" b="1" dirty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станций </a:t>
            </a:r>
            <a:r>
              <a:rPr lang="ru-RU" sz="2400" b="1" dirty="0" err="1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-игры</a:t>
            </a:r>
            <a:b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«Все </a:t>
            </a:r>
            <a:r>
              <a:rPr lang="ru-RU" sz="2400" b="1" dirty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в твоих руках»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8301" y="1965280"/>
            <a:ext cx="678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НАРКОБЛОКПОСТ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057" y="2961570"/>
            <a:ext cx="7615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Arial" pitchFamily="34" charset="0"/>
                <a:cs typeface="Arial" pitchFamily="34" charset="0"/>
              </a:rPr>
              <a:t>вопросы профилактики потребления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наркотических</a:t>
            </a:r>
            <a:br>
              <a:rPr lang="ru-RU" sz="2300" dirty="0" smtClean="0"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психоактивных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веществ, законодательная база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7924" y="1569492"/>
            <a:ext cx="1583139" cy="3821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станция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9810" y="5472754"/>
            <a:ext cx="7383439" cy="7096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УКОН УМВД России по Кировской области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843865" y="2841999"/>
            <a:ext cx="548205" cy="474196"/>
          </a:xfrm>
          <a:custGeom>
            <a:avLst/>
            <a:gdLst>
              <a:gd name="connsiteX0" fmla="*/ 0 w 1512168"/>
              <a:gd name="connsiteY0" fmla="*/ 0 h 1368152"/>
              <a:gd name="connsiteX1" fmla="*/ 1512168 w 1512168"/>
              <a:gd name="connsiteY1" fmla="*/ 0 h 1368152"/>
              <a:gd name="connsiteX2" fmla="*/ 1512168 w 1512168"/>
              <a:gd name="connsiteY2" fmla="*/ 1368152 h 1368152"/>
              <a:gd name="connsiteX3" fmla="*/ 0 w 1512168"/>
              <a:gd name="connsiteY3" fmla="*/ 1368152 h 1368152"/>
              <a:gd name="connsiteX4" fmla="*/ 0 w 1512168"/>
              <a:gd name="connsiteY4" fmla="*/ 0 h 1368152"/>
              <a:gd name="connsiteX0" fmla="*/ 0 w 1512168"/>
              <a:gd name="connsiteY0" fmla="*/ 0 h 1584176"/>
              <a:gd name="connsiteX1" fmla="*/ 1512168 w 1512168"/>
              <a:gd name="connsiteY1" fmla="*/ 0 h 1584176"/>
              <a:gd name="connsiteX2" fmla="*/ 1512168 w 1512168"/>
              <a:gd name="connsiteY2" fmla="*/ 1368152 h 1584176"/>
              <a:gd name="connsiteX3" fmla="*/ 432048 w 1512168"/>
              <a:gd name="connsiteY3" fmla="*/ 1584176 h 1584176"/>
              <a:gd name="connsiteX4" fmla="*/ 0 w 1512168"/>
              <a:gd name="connsiteY4" fmla="*/ 0 h 1584176"/>
              <a:gd name="connsiteX0" fmla="*/ 0 w 1512168"/>
              <a:gd name="connsiteY0" fmla="*/ 0 h 1584176"/>
              <a:gd name="connsiteX1" fmla="*/ 1512168 w 1512168"/>
              <a:gd name="connsiteY1" fmla="*/ 0 h 1584176"/>
              <a:gd name="connsiteX2" fmla="*/ 792088 w 1512168"/>
              <a:gd name="connsiteY2" fmla="*/ 1296144 h 1584176"/>
              <a:gd name="connsiteX3" fmla="*/ 432048 w 1512168"/>
              <a:gd name="connsiteY3" fmla="*/ 1584176 h 1584176"/>
              <a:gd name="connsiteX4" fmla="*/ 0 w 1512168"/>
              <a:gd name="connsiteY4" fmla="*/ 0 h 1584176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372450 w 2232248"/>
              <a:gd name="connsiteY1" fmla="*/ 477883 h 2160240"/>
              <a:gd name="connsiteX2" fmla="*/ 2232248 w 2232248"/>
              <a:gd name="connsiteY2" fmla="*/ 0 h 2160240"/>
              <a:gd name="connsiteX3" fmla="*/ 762303 w 2232248"/>
              <a:gd name="connsiteY3" fmla="*/ 1907950 h 2160240"/>
              <a:gd name="connsiteX4" fmla="*/ 432048 w 2232248"/>
              <a:gd name="connsiteY4" fmla="*/ 2160240 h 2160240"/>
              <a:gd name="connsiteX5" fmla="*/ 0 w 2232248"/>
              <a:gd name="connsiteY5" fmla="*/ 576064 h 2160240"/>
              <a:gd name="connsiteX0" fmla="*/ 0 w 2324582"/>
              <a:gd name="connsiteY0" fmla="*/ 1276012 h 2160240"/>
              <a:gd name="connsiteX1" fmla="*/ 464784 w 2324582"/>
              <a:gd name="connsiteY1" fmla="*/ 477883 h 2160240"/>
              <a:gd name="connsiteX2" fmla="*/ 2324582 w 2324582"/>
              <a:gd name="connsiteY2" fmla="*/ 0 h 2160240"/>
              <a:gd name="connsiteX3" fmla="*/ 854637 w 2324582"/>
              <a:gd name="connsiteY3" fmla="*/ 1907950 h 2160240"/>
              <a:gd name="connsiteX4" fmla="*/ 524382 w 2324582"/>
              <a:gd name="connsiteY4" fmla="*/ 2160240 h 2160240"/>
              <a:gd name="connsiteX5" fmla="*/ 0 w 2324582"/>
              <a:gd name="connsiteY5" fmla="*/ 1276012 h 2160240"/>
              <a:gd name="connsiteX0" fmla="*/ 0 w 2324582"/>
              <a:gd name="connsiteY0" fmla="*/ 1276012 h 2160240"/>
              <a:gd name="connsiteX1" fmla="*/ 464784 w 2324582"/>
              <a:gd name="connsiteY1" fmla="*/ 477883 h 2160240"/>
              <a:gd name="connsiteX2" fmla="*/ 2324582 w 2324582"/>
              <a:gd name="connsiteY2" fmla="*/ 0 h 2160240"/>
              <a:gd name="connsiteX3" fmla="*/ 854637 w 2324582"/>
              <a:gd name="connsiteY3" fmla="*/ 1907950 h 2160240"/>
              <a:gd name="connsiteX4" fmla="*/ 524382 w 2324582"/>
              <a:gd name="connsiteY4" fmla="*/ 2160240 h 2160240"/>
              <a:gd name="connsiteX5" fmla="*/ 0 w 2324582"/>
              <a:gd name="connsiteY5" fmla="*/ 1276012 h 2160240"/>
              <a:gd name="connsiteX0" fmla="*/ 0 w 2333518"/>
              <a:gd name="connsiteY0" fmla="*/ 1278991 h 2160240"/>
              <a:gd name="connsiteX1" fmla="*/ 473720 w 2333518"/>
              <a:gd name="connsiteY1" fmla="*/ 477883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473720 w 2333518"/>
              <a:gd name="connsiteY1" fmla="*/ 477883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455849 w 2333518"/>
              <a:gd name="connsiteY2" fmla="*/ 99912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1093248 w 2371797"/>
              <a:gd name="connsiteY3" fmla="*/ 902384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489389 w 2437821"/>
              <a:gd name="connsiteY4" fmla="*/ 880046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8478 w 2437821"/>
              <a:gd name="connsiteY4" fmla="*/ 120528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8478 w 2437821"/>
              <a:gd name="connsiteY4" fmla="*/ 120528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73563"/>
              <a:gd name="connsiteY0" fmla="*/ 1490529 h 2371778"/>
              <a:gd name="connsiteX1" fmla="*/ 220547 w 2473563"/>
              <a:gd name="connsiteY1" fmla="*/ 1314906 h 2371778"/>
              <a:gd name="connsiteX2" fmla="*/ 426064 w 2473563"/>
              <a:gd name="connsiteY2" fmla="*/ 1350649 h 2371778"/>
              <a:gd name="connsiteX3" fmla="*/ 670300 w 2473563"/>
              <a:gd name="connsiteY3" fmla="*/ 1791466 h 2371778"/>
              <a:gd name="connsiteX4" fmla="*/ 2308478 w 2473563"/>
              <a:gd name="connsiteY4" fmla="*/ 126485 h 2371778"/>
              <a:gd name="connsiteX5" fmla="*/ 2369260 w 2473563"/>
              <a:gd name="connsiteY5" fmla="*/ 205581 h 2371778"/>
              <a:gd name="connsiteX6" fmla="*/ 863573 w 2473563"/>
              <a:gd name="connsiteY6" fmla="*/ 2119488 h 2371778"/>
              <a:gd name="connsiteX7" fmla="*/ 533318 w 2473563"/>
              <a:gd name="connsiteY7" fmla="*/ 2371778 h 2371778"/>
              <a:gd name="connsiteX8" fmla="*/ 0 w 2473563"/>
              <a:gd name="connsiteY8" fmla="*/ 1490529 h 2371778"/>
              <a:gd name="connsiteX0" fmla="*/ 0 w 2473563"/>
              <a:gd name="connsiteY0" fmla="*/ 1490529 h 2371778"/>
              <a:gd name="connsiteX1" fmla="*/ 220547 w 2473563"/>
              <a:gd name="connsiteY1" fmla="*/ 1314906 h 2371778"/>
              <a:gd name="connsiteX2" fmla="*/ 426064 w 2473563"/>
              <a:gd name="connsiteY2" fmla="*/ 1350649 h 2371778"/>
              <a:gd name="connsiteX3" fmla="*/ 670300 w 2473563"/>
              <a:gd name="connsiteY3" fmla="*/ 1791466 h 2371778"/>
              <a:gd name="connsiteX4" fmla="*/ 2308478 w 2473563"/>
              <a:gd name="connsiteY4" fmla="*/ 126485 h 2371778"/>
              <a:gd name="connsiteX5" fmla="*/ 2369260 w 2473563"/>
              <a:gd name="connsiteY5" fmla="*/ 205581 h 2371778"/>
              <a:gd name="connsiteX6" fmla="*/ 863573 w 2473563"/>
              <a:gd name="connsiteY6" fmla="*/ 2119488 h 2371778"/>
              <a:gd name="connsiteX7" fmla="*/ 533318 w 2473563"/>
              <a:gd name="connsiteY7" fmla="*/ 2371778 h 2371778"/>
              <a:gd name="connsiteX8" fmla="*/ 0 w 2473563"/>
              <a:gd name="connsiteY8" fmla="*/ 1490529 h 2371778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9260" h="2245293">
                <a:moveTo>
                  <a:pt x="0" y="1364044"/>
                </a:moveTo>
                <a:cubicBezTo>
                  <a:pt x="60609" y="1287633"/>
                  <a:pt x="133131" y="1229090"/>
                  <a:pt x="220547" y="1188421"/>
                </a:cubicBezTo>
                <a:cubicBezTo>
                  <a:pt x="318838" y="1149701"/>
                  <a:pt x="378407" y="1170551"/>
                  <a:pt x="426064" y="1224164"/>
                </a:cubicBezTo>
                <a:cubicBezTo>
                  <a:pt x="532793" y="1320966"/>
                  <a:pt x="632370" y="1562939"/>
                  <a:pt x="670300" y="1664981"/>
                </a:cubicBezTo>
                <a:cubicBezTo>
                  <a:pt x="1058994" y="1012690"/>
                  <a:pt x="1801930" y="245450"/>
                  <a:pt x="2308478" y="0"/>
                </a:cubicBezTo>
                <a:cubicBezTo>
                  <a:pt x="2320594" y="19636"/>
                  <a:pt x="2315702" y="25419"/>
                  <a:pt x="2369260" y="79096"/>
                </a:cubicBezTo>
                <a:cubicBezTo>
                  <a:pt x="1766231" y="516278"/>
                  <a:pt x="1212926" y="1313625"/>
                  <a:pt x="863573" y="1993003"/>
                </a:cubicBezTo>
                <a:cubicBezTo>
                  <a:pt x="735617" y="2059229"/>
                  <a:pt x="616596" y="2140346"/>
                  <a:pt x="533318" y="2245293"/>
                </a:cubicBezTo>
                <a:cubicBezTo>
                  <a:pt x="406180" y="1899915"/>
                  <a:pt x="243299" y="1432421"/>
                  <a:pt x="0" y="1364044"/>
                </a:cubicBezTo>
                <a:close/>
              </a:path>
            </a:pathLst>
          </a:custGeom>
          <a:solidFill>
            <a:srgbClr val="7030A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Целищева\Desktop\!!!!!!!\Методички\Организация и проведение квеста (май 2018)\подростки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9" b="36335"/>
          <a:stretch/>
        </p:blipFill>
        <p:spPr bwMode="auto">
          <a:xfrm>
            <a:off x="5174447" y="2834582"/>
            <a:ext cx="2973268" cy="244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46162" y="1651379"/>
            <a:ext cx="7383439" cy="11191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47664" y="188640"/>
            <a:ext cx="759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2400" b="1" dirty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станций </a:t>
            </a:r>
            <a:r>
              <a:rPr lang="ru-RU" sz="2400" b="1" dirty="0" err="1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-игры</a:t>
            </a:r>
            <a:b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«Все </a:t>
            </a:r>
            <a:r>
              <a:rPr lang="ru-RU" sz="2400" b="1" dirty="0">
                <a:solidFill>
                  <a:srgbClr val="C45D08"/>
                </a:solidFill>
                <a:latin typeface="Arial" pitchFamily="34" charset="0"/>
                <a:cs typeface="Arial" pitchFamily="34" charset="0"/>
              </a:rPr>
              <a:t>в твоих руках»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8301" y="1965280"/>
            <a:ext cx="678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ОТВЕТСТВЕННАЯ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6412" y="2975213"/>
            <a:ext cx="4967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задания и вопросы, направленные на повышение осведомленности о ВИЧ и СПИДе среди молодежи,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профилактике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ВИЧ-инфекции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ЗППП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7924" y="1569492"/>
            <a:ext cx="1583139" cy="382138"/>
          </a:xfrm>
          <a:prstGeom prst="roundRect">
            <a:avLst>
              <a:gd name="adj" fmla="val 2843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станция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9810" y="5418162"/>
            <a:ext cx="7383439" cy="7096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КОГБУЗ «Кировский областной центр по профилактике и борьбе со СПИД и инфекционными заболеваниями»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857514" y="2828348"/>
            <a:ext cx="548205" cy="474196"/>
          </a:xfrm>
          <a:custGeom>
            <a:avLst/>
            <a:gdLst>
              <a:gd name="connsiteX0" fmla="*/ 0 w 1512168"/>
              <a:gd name="connsiteY0" fmla="*/ 0 h 1368152"/>
              <a:gd name="connsiteX1" fmla="*/ 1512168 w 1512168"/>
              <a:gd name="connsiteY1" fmla="*/ 0 h 1368152"/>
              <a:gd name="connsiteX2" fmla="*/ 1512168 w 1512168"/>
              <a:gd name="connsiteY2" fmla="*/ 1368152 h 1368152"/>
              <a:gd name="connsiteX3" fmla="*/ 0 w 1512168"/>
              <a:gd name="connsiteY3" fmla="*/ 1368152 h 1368152"/>
              <a:gd name="connsiteX4" fmla="*/ 0 w 1512168"/>
              <a:gd name="connsiteY4" fmla="*/ 0 h 1368152"/>
              <a:gd name="connsiteX0" fmla="*/ 0 w 1512168"/>
              <a:gd name="connsiteY0" fmla="*/ 0 h 1584176"/>
              <a:gd name="connsiteX1" fmla="*/ 1512168 w 1512168"/>
              <a:gd name="connsiteY1" fmla="*/ 0 h 1584176"/>
              <a:gd name="connsiteX2" fmla="*/ 1512168 w 1512168"/>
              <a:gd name="connsiteY2" fmla="*/ 1368152 h 1584176"/>
              <a:gd name="connsiteX3" fmla="*/ 432048 w 1512168"/>
              <a:gd name="connsiteY3" fmla="*/ 1584176 h 1584176"/>
              <a:gd name="connsiteX4" fmla="*/ 0 w 1512168"/>
              <a:gd name="connsiteY4" fmla="*/ 0 h 1584176"/>
              <a:gd name="connsiteX0" fmla="*/ 0 w 1512168"/>
              <a:gd name="connsiteY0" fmla="*/ 0 h 1584176"/>
              <a:gd name="connsiteX1" fmla="*/ 1512168 w 1512168"/>
              <a:gd name="connsiteY1" fmla="*/ 0 h 1584176"/>
              <a:gd name="connsiteX2" fmla="*/ 792088 w 1512168"/>
              <a:gd name="connsiteY2" fmla="*/ 1296144 h 1584176"/>
              <a:gd name="connsiteX3" fmla="*/ 432048 w 1512168"/>
              <a:gd name="connsiteY3" fmla="*/ 1584176 h 1584176"/>
              <a:gd name="connsiteX4" fmla="*/ 0 w 1512168"/>
              <a:gd name="connsiteY4" fmla="*/ 0 h 1584176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92088 w 2232248"/>
              <a:gd name="connsiteY2" fmla="*/ 1872208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2232248 w 2232248"/>
              <a:gd name="connsiteY1" fmla="*/ 0 h 2160240"/>
              <a:gd name="connsiteX2" fmla="*/ 762303 w 2232248"/>
              <a:gd name="connsiteY2" fmla="*/ 1907950 h 2160240"/>
              <a:gd name="connsiteX3" fmla="*/ 432048 w 2232248"/>
              <a:gd name="connsiteY3" fmla="*/ 2160240 h 2160240"/>
              <a:gd name="connsiteX4" fmla="*/ 0 w 2232248"/>
              <a:gd name="connsiteY4" fmla="*/ 576064 h 2160240"/>
              <a:gd name="connsiteX0" fmla="*/ 0 w 2232248"/>
              <a:gd name="connsiteY0" fmla="*/ 576064 h 2160240"/>
              <a:gd name="connsiteX1" fmla="*/ 372450 w 2232248"/>
              <a:gd name="connsiteY1" fmla="*/ 477883 h 2160240"/>
              <a:gd name="connsiteX2" fmla="*/ 2232248 w 2232248"/>
              <a:gd name="connsiteY2" fmla="*/ 0 h 2160240"/>
              <a:gd name="connsiteX3" fmla="*/ 762303 w 2232248"/>
              <a:gd name="connsiteY3" fmla="*/ 1907950 h 2160240"/>
              <a:gd name="connsiteX4" fmla="*/ 432048 w 2232248"/>
              <a:gd name="connsiteY4" fmla="*/ 2160240 h 2160240"/>
              <a:gd name="connsiteX5" fmla="*/ 0 w 2232248"/>
              <a:gd name="connsiteY5" fmla="*/ 576064 h 2160240"/>
              <a:gd name="connsiteX0" fmla="*/ 0 w 2324582"/>
              <a:gd name="connsiteY0" fmla="*/ 1276012 h 2160240"/>
              <a:gd name="connsiteX1" fmla="*/ 464784 w 2324582"/>
              <a:gd name="connsiteY1" fmla="*/ 477883 h 2160240"/>
              <a:gd name="connsiteX2" fmla="*/ 2324582 w 2324582"/>
              <a:gd name="connsiteY2" fmla="*/ 0 h 2160240"/>
              <a:gd name="connsiteX3" fmla="*/ 854637 w 2324582"/>
              <a:gd name="connsiteY3" fmla="*/ 1907950 h 2160240"/>
              <a:gd name="connsiteX4" fmla="*/ 524382 w 2324582"/>
              <a:gd name="connsiteY4" fmla="*/ 2160240 h 2160240"/>
              <a:gd name="connsiteX5" fmla="*/ 0 w 2324582"/>
              <a:gd name="connsiteY5" fmla="*/ 1276012 h 2160240"/>
              <a:gd name="connsiteX0" fmla="*/ 0 w 2324582"/>
              <a:gd name="connsiteY0" fmla="*/ 1276012 h 2160240"/>
              <a:gd name="connsiteX1" fmla="*/ 464784 w 2324582"/>
              <a:gd name="connsiteY1" fmla="*/ 477883 h 2160240"/>
              <a:gd name="connsiteX2" fmla="*/ 2324582 w 2324582"/>
              <a:gd name="connsiteY2" fmla="*/ 0 h 2160240"/>
              <a:gd name="connsiteX3" fmla="*/ 854637 w 2324582"/>
              <a:gd name="connsiteY3" fmla="*/ 1907950 h 2160240"/>
              <a:gd name="connsiteX4" fmla="*/ 524382 w 2324582"/>
              <a:gd name="connsiteY4" fmla="*/ 2160240 h 2160240"/>
              <a:gd name="connsiteX5" fmla="*/ 0 w 2324582"/>
              <a:gd name="connsiteY5" fmla="*/ 1276012 h 2160240"/>
              <a:gd name="connsiteX0" fmla="*/ 0 w 2333518"/>
              <a:gd name="connsiteY0" fmla="*/ 1278991 h 2160240"/>
              <a:gd name="connsiteX1" fmla="*/ 473720 w 2333518"/>
              <a:gd name="connsiteY1" fmla="*/ 477883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473720 w 2333518"/>
              <a:gd name="connsiteY1" fmla="*/ 477883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2333518 w 2333518"/>
              <a:gd name="connsiteY2" fmla="*/ 0 h 2160240"/>
              <a:gd name="connsiteX3" fmla="*/ 863573 w 2333518"/>
              <a:gd name="connsiteY3" fmla="*/ 1907950 h 2160240"/>
              <a:gd name="connsiteX4" fmla="*/ 533318 w 2333518"/>
              <a:gd name="connsiteY4" fmla="*/ 2160240 h 2160240"/>
              <a:gd name="connsiteX5" fmla="*/ 0 w 2333518"/>
              <a:gd name="connsiteY5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455849 w 2333518"/>
              <a:gd name="connsiteY2" fmla="*/ 99912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3526 w 2333518"/>
              <a:gd name="connsiteY1" fmla="*/ 1115282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17569 w 2333518"/>
              <a:gd name="connsiteY1" fmla="*/ 1112304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33518"/>
              <a:gd name="connsiteY0" fmla="*/ 1278991 h 2160240"/>
              <a:gd name="connsiteX1" fmla="*/ 220547 w 2333518"/>
              <a:gd name="connsiteY1" fmla="*/ 1103368 h 2160240"/>
              <a:gd name="connsiteX2" fmla="*/ 426064 w 2333518"/>
              <a:gd name="connsiteY2" fmla="*/ 1139111 h 2160240"/>
              <a:gd name="connsiteX3" fmla="*/ 2333518 w 2333518"/>
              <a:gd name="connsiteY3" fmla="*/ 0 h 2160240"/>
              <a:gd name="connsiteX4" fmla="*/ 863573 w 2333518"/>
              <a:gd name="connsiteY4" fmla="*/ 1907950 h 2160240"/>
              <a:gd name="connsiteX5" fmla="*/ 533318 w 2333518"/>
              <a:gd name="connsiteY5" fmla="*/ 2160240 h 2160240"/>
              <a:gd name="connsiteX6" fmla="*/ 0 w 2333518"/>
              <a:gd name="connsiteY6" fmla="*/ 1278991 h 2160240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1093248 w 2371797"/>
              <a:gd name="connsiteY3" fmla="*/ 902384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66149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371797"/>
              <a:gd name="connsiteY0" fmla="*/ 1480104 h 2361353"/>
              <a:gd name="connsiteX1" fmla="*/ 220547 w 2371797"/>
              <a:gd name="connsiteY1" fmla="*/ 1304481 h 2361353"/>
              <a:gd name="connsiteX2" fmla="*/ 426064 w 2371797"/>
              <a:gd name="connsiteY2" fmla="*/ 1340224 h 2361353"/>
              <a:gd name="connsiteX3" fmla="*/ 670300 w 2371797"/>
              <a:gd name="connsiteY3" fmla="*/ 1781041 h 2361353"/>
              <a:gd name="connsiteX4" fmla="*/ 2333518 w 2371797"/>
              <a:gd name="connsiteY4" fmla="*/ 201113 h 2361353"/>
              <a:gd name="connsiteX5" fmla="*/ 863573 w 2371797"/>
              <a:gd name="connsiteY5" fmla="*/ 2109063 h 2361353"/>
              <a:gd name="connsiteX6" fmla="*/ 533318 w 2371797"/>
              <a:gd name="connsiteY6" fmla="*/ 2361353 h 2361353"/>
              <a:gd name="connsiteX7" fmla="*/ 0 w 2371797"/>
              <a:gd name="connsiteY7" fmla="*/ 1480104 h 2361353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489389 w 2437821"/>
              <a:gd name="connsiteY4" fmla="*/ 880046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1665121 w 2437821"/>
              <a:gd name="connsiteY4" fmla="*/ 349873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5499 w 2437821"/>
              <a:gd name="connsiteY4" fmla="*/ 108614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8478 w 2437821"/>
              <a:gd name="connsiteY4" fmla="*/ 120528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37821"/>
              <a:gd name="connsiteY0" fmla="*/ 1484572 h 2365821"/>
              <a:gd name="connsiteX1" fmla="*/ 220547 w 2437821"/>
              <a:gd name="connsiteY1" fmla="*/ 1308949 h 2365821"/>
              <a:gd name="connsiteX2" fmla="*/ 426064 w 2437821"/>
              <a:gd name="connsiteY2" fmla="*/ 1344692 h 2365821"/>
              <a:gd name="connsiteX3" fmla="*/ 670300 w 2437821"/>
              <a:gd name="connsiteY3" fmla="*/ 1785509 h 2365821"/>
              <a:gd name="connsiteX4" fmla="*/ 2308478 w 2437821"/>
              <a:gd name="connsiteY4" fmla="*/ 120528 h 2365821"/>
              <a:gd name="connsiteX5" fmla="*/ 2333518 w 2437821"/>
              <a:gd name="connsiteY5" fmla="*/ 205581 h 2365821"/>
              <a:gd name="connsiteX6" fmla="*/ 863573 w 2437821"/>
              <a:gd name="connsiteY6" fmla="*/ 2113531 h 2365821"/>
              <a:gd name="connsiteX7" fmla="*/ 533318 w 2437821"/>
              <a:gd name="connsiteY7" fmla="*/ 2365821 h 2365821"/>
              <a:gd name="connsiteX8" fmla="*/ 0 w 2437821"/>
              <a:gd name="connsiteY8" fmla="*/ 1484572 h 2365821"/>
              <a:gd name="connsiteX0" fmla="*/ 0 w 2473563"/>
              <a:gd name="connsiteY0" fmla="*/ 1490529 h 2371778"/>
              <a:gd name="connsiteX1" fmla="*/ 220547 w 2473563"/>
              <a:gd name="connsiteY1" fmla="*/ 1314906 h 2371778"/>
              <a:gd name="connsiteX2" fmla="*/ 426064 w 2473563"/>
              <a:gd name="connsiteY2" fmla="*/ 1350649 h 2371778"/>
              <a:gd name="connsiteX3" fmla="*/ 670300 w 2473563"/>
              <a:gd name="connsiteY3" fmla="*/ 1791466 h 2371778"/>
              <a:gd name="connsiteX4" fmla="*/ 2308478 w 2473563"/>
              <a:gd name="connsiteY4" fmla="*/ 126485 h 2371778"/>
              <a:gd name="connsiteX5" fmla="*/ 2369260 w 2473563"/>
              <a:gd name="connsiteY5" fmla="*/ 205581 h 2371778"/>
              <a:gd name="connsiteX6" fmla="*/ 863573 w 2473563"/>
              <a:gd name="connsiteY6" fmla="*/ 2119488 h 2371778"/>
              <a:gd name="connsiteX7" fmla="*/ 533318 w 2473563"/>
              <a:gd name="connsiteY7" fmla="*/ 2371778 h 2371778"/>
              <a:gd name="connsiteX8" fmla="*/ 0 w 2473563"/>
              <a:gd name="connsiteY8" fmla="*/ 1490529 h 2371778"/>
              <a:gd name="connsiteX0" fmla="*/ 0 w 2473563"/>
              <a:gd name="connsiteY0" fmla="*/ 1490529 h 2371778"/>
              <a:gd name="connsiteX1" fmla="*/ 220547 w 2473563"/>
              <a:gd name="connsiteY1" fmla="*/ 1314906 h 2371778"/>
              <a:gd name="connsiteX2" fmla="*/ 426064 w 2473563"/>
              <a:gd name="connsiteY2" fmla="*/ 1350649 h 2371778"/>
              <a:gd name="connsiteX3" fmla="*/ 670300 w 2473563"/>
              <a:gd name="connsiteY3" fmla="*/ 1791466 h 2371778"/>
              <a:gd name="connsiteX4" fmla="*/ 2308478 w 2473563"/>
              <a:gd name="connsiteY4" fmla="*/ 126485 h 2371778"/>
              <a:gd name="connsiteX5" fmla="*/ 2369260 w 2473563"/>
              <a:gd name="connsiteY5" fmla="*/ 205581 h 2371778"/>
              <a:gd name="connsiteX6" fmla="*/ 863573 w 2473563"/>
              <a:gd name="connsiteY6" fmla="*/ 2119488 h 2371778"/>
              <a:gd name="connsiteX7" fmla="*/ 533318 w 2473563"/>
              <a:gd name="connsiteY7" fmla="*/ 2371778 h 2371778"/>
              <a:gd name="connsiteX8" fmla="*/ 0 w 2473563"/>
              <a:gd name="connsiteY8" fmla="*/ 1490529 h 2371778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  <a:gd name="connsiteX0" fmla="*/ 0 w 2369260"/>
              <a:gd name="connsiteY0" fmla="*/ 1364044 h 2245293"/>
              <a:gd name="connsiteX1" fmla="*/ 220547 w 2369260"/>
              <a:gd name="connsiteY1" fmla="*/ 1188421 h 2245293"/>
              <a:gd name="connsiteX2" fmla="*/ 426064 w 2369260"/>
              <a:gd name="connsiteY2" fmla="*/ 1224164 h 2245293"/>
              <a:gd name="connsiteX3" fmla="*/ 670300 w 2369260"/>
              <a:gd name="connsiteY3" fmla="*/ 1664981 h 2245293"/>
              <a:gd name="connsiteX4" fmla="*/ 2308478 w 2369260"/>
              <a:gd name="connsiteY4" fmla="*/ 0 h 2245293"/>
              <a:gd name="connsiteX5" fmla="*/ 2369260 w 2369260"/>
              <a:gd name="connsiteY5" fmla="*/ 79096 h 2245293"/>
              <a:gd name="connsiteX6" fmla="*/ 863573 w 2369260"/>
              <a:gd name="connsiteY6" fmla="*/ 1993003 h 2245293"/>
              <a:gd name="connsiteX7" fmla="*/ 533318 w 2369260"/>
              <a:gd name="connsiteY7" fmla="*/ 2245293 h 2245293"/>
              <a:gd name="connsiteX8" fmla="*/ 0 w 2369260"/>
              <a:gd name="connsiteY8" fmla="*/ 1364044 h 22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9260" h="2245293">
                <a:moveTo>
                  <a:pt x="0" y="1364044"/>
                </a:moveTo>
                <a:cubicBezTo>
                  <a:pt x="60609" y="1287633"/>
                  <a:pt x="133131" y="1229090"/>
                  <a:pt x="220547" y="1188421"/>
                </a:cubicBezTo>
                <a:cubicBezTo>
                  <a:pt x="318838" y="1149701"/>
                  <a:pt x="378407" y="1170551"/>
                  <a:pt x="426064" y="1224164"/>
                </a:cubicBezTo>
                <a:cubicBezTo>
                  <a:pt x="532793" y="1320966"/>
                  <a:pt x="632370" y="1562939"/>
                  <a:pt x="670300" y="1664981"/>
                </a:cubicBezTo>
                <a:cubicBezTo>
                  <a:pt x="1058994" y="1012690"/>
                  <a:pt x="1801930" y="245450"/>
                  <a:pt x="2308478" y="0"/>
                </a:cubicBezTo>
                <a:cubicBezTo>
                  <a:pt x="2320594" y="19636"/>
                  <a:pt x="2315702" y="25419"/>
                  <a:pt x="2369260" y="79096"/>
                </a:cubicBezTo>
                <a:cubicBezTo>
                  <a:pt x="1766231" y="516278"/>
                  <a:pt x="1212926" y="1313625"/>
                  <a:pt x="863573" y="1993003"/>
                </a:cubicBezTo>
                <a:cubicBezTo>
                  <a:pt x="735617" y="2059229"/>
                  <a:pt x="616596" y="2140346"/>
                  <a:pt x="533318" y="2245293"/>
                </a:cubicBezTo>
                <a:cubicBezTo>
                  <a:pt x="406180" y="1899915"/>
                  <a:pt x="243299" y="1432421"/>
                  <a:pt x="0" y="13640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7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5533</TotalTime>
  <Words>507</Words>
  <Application>Microsoft Office PowerPoint</Application>
  <PresentationFormat>Экран (4:3)</PresentationFormat>
  <Paragraphs>100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Малышева Ольга Герольдовна</dc:creator>
  <cp:lastModifiedBy>Целищева Юлия Герольдовна</cp:lastModifiedBy>
  <cp:revision>529</cp:revision>
  <cp:lastPrinted>2018-05-14T12:08:12Z</cp:lastPrinted>
  <dcterms:created xsi:type="dcterms:W3CDTF">2017-03-09T14:16:00Z</dcterms:created>
  <dcterms:modified xsi:type="dcterms:W3CDTF">2018-06-04T08:06:31Z</dcterms:modified>
</cp:coreProperties>
</file>